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wav" ContentType="audio/wav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tags/tag1.xml" ContentType="application/vnd.openxmlformats-officedocument.presentationml.tags+xml"/>
  <Override PartName="/ppt/embeddings/Microsoft___1.bin" ContentType="application/vnd.openxmlformats-officedocument.oleObject"/>
  <Override PartName="/ppt/embeddings/Microsoft___2.bin" ContentType="application/vnd.openxmlformats-officedocument.oleObject"/>
  <Override PartName="/ppt/embeddings/Microsoft___3.bin" ContentType="application/vnd.openxmlformats-officedocument.oleObject"/>
  <Override PartName="/ppt/embeddings/Microsoft___4.bin" ContentType="application/vnd.openxmlformats-officedocument.oleObject"/>
  <Override PartName="/ppt/embeddings/Microsoft___5.bin" ContentType="application/vnd.openxmlformats-officedocument.oleObject"/>
  <Override PartName="/ppt/charts/chart1.xml" ContentType="application/vnd.openxmlformats-officedocument.drawingml.chart+xml"/>
  <Override PartName="/ppt/embeddings/Microsoft___6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70" r:id="rId8"/>
    <p:sldId id="264" r:id="rId9"/>
    <p:sldId id="269" r:id="rId10"/>
    <p:sldId id="265" r:id="rId11"/>
    <p:sldId id="266" r:id="rId12"/>
    <p:sldId id="271" r:id="rId13"/>
    <p:sldId id="267" r:id="rId14"/>
    <p:sldId id="268" r:id="rId15"/>
    <p:sldId id="26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淡色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59" autoAdjust="0"/>
    <p:restoredTop sz="99565" autoAdjust="0"/>
  </p:normalViewPr>
  <p:slideViewPr>
    <p:cSldViewPr snapToGrid="0" snapToObjects="1">
      <p:cViewPr>
        <p:scale>
          <a:sx n="112" d="100"/>
          <a:sy n="112" d="100"/>
        </p:scale>
        <p:origin x="-1416" y="-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11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sakuna63:Documents:Workspace:01%20Android:eclipse%20Workspace:TestForCodingWithCostFunction:TestForImageDegrationOfSteganography:csv:Airplan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ja-JP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88582141518024"/>
          <c:y val="0.0973747016706444"/>
          <c:w val="0.71868487867588"/>
          <c:h val="0.72929998308684"/>
        </c:manualLayout>
      </c:layout>
      <c:scatterChart>
        <c:scatterStyle val="lineMarker"/>
        <c:varyColors val="0"/>
        <c:ser>
          <c:idx val="1"/>
          <c:order val="1"/>
          <c:tx>
            <c:strRef>
              <c:f>Airplane.csv!$D$1</c:f>
              <c:strCache>
                <c:ptCount val="1"/>
                <c:pt idx="0">
                  <c:v>誤り率</c:v>
                </c:pt>
              </c:strCache>
            </c:strRef>
          </c:tx>
          <c:spPr>
            <a:ln w="25400">
              <a:solidFill>
                <a:schemeClr val="tx2">
                  <a:lumMod val="60000"/>
                  <a:lumOff val="40000"/>
                </a:schemeClr>
              </a:solidFill>
            </a:ln>
          </c:spPr>
          <c:marker>
            <c:symbol val="square"/>
            <c:size val="13"/>
            <c:spPr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c:spPr>
          </c:marker>
          <c:xVal>
            <c:numRef>
              <c:f>Airplane.csv!$B$2:$B$17</c:f>
              <c:numCache>
                <c:formatCode>General</c:formatCode>
                <c:ptCount val="16"/>
                <c:pt idx="0">
                  <c:v>100.0</c:v>
                </c:pt>
                <c:pt idx="1">
                  <c:v>50.0</c:v>
                </c:pt>
                <c:pt idx="2">
                  <c:v>33.3333333333333</c:v>
                </c:pt>
                <c:pt idx="3">
                  <c:v>25.0</c:v>
                </c:pt>
                <c:pt idx="4">
                  <c:v>20.0</c:v>
                </c:pt>
                <c:pt idx="5">
                  <c:v>16.6666666666666</c:v>
                </c:pt>
                <c:pt idx="6">
                  <c:v>14.2857142857142</c:v>
                </c:pt>
                <c:pt idx="7">
                  <c:v>12.5</c:v>
                </c:pt>
                <c:pt idx="8">
                  <c:v>11.1111111111111</c:v>
                </c:pt>
                <c:pt idx="9">
                  <c:v>10.0</c:v>
                </c:pt>
                <c:pt idx="10">
                  <c:v>9.09090909090909</c:v>
                </c:pt>
                <c:pt idx="11">
                  <c:v>8.33333333333333</c:v>
                </c:pt>
                <c:pt idx="12">
                  <c:v>7.69230769230769</c:v>
                </c:pt>
                <c:pt idx="13">
                  <c:v>7.14285714285714</c:v>
                </c:pt>
                <c:pt idx="14">
                  <c:v>6.66666666666666</c:v>
                </c:pt>
                <c:pt idx="15">
                  <c:v>6.25</c:v>
                </c:pt>
              </c:numCache>
            </c:numRef>
          </c:xVal>
          <c:yVal>
            <c:numRef>
              <c:f>Airplane.csv!$D$2:$D$17</c:f>
              <c:numCache>
                <c:formatCode>General</c:formatCode>
                <c:ptCount val="16"/>
                <c:pt idx="0">
                  <c:v>50.10986328124999</c:v>
                </c:pt>
                <c:pt idx="1">
                  <c:v>15.0650024414062</c:v>
                </c:pt>
                <c:pt idx="2">
                  <c:v>7.89642333984375</c:v>
                </c:pt>
                <c:pt idx="3">
                  <c:v>5.816650390625</c:v>
                </c:pt>
                <c:pt idx="4">
                  <c:v>4.582214355468749</c:v>
                </c:pt>
                <c:pt idx="5">
                  <c:v>3.765869140625</c:v>
                </c:pt>
                <c:pt idx="6">
                  <c:v>3.1707763671875</c:v>
                </c:pt>
                <c:pt idx="7">
                  <c:v>2.74658203125</c:v>
                </c:pt>
                <c:pt idx="8">
                  <c:v>2.410888671875</c:v>
                </c:pt>
                <c:pt idx="9">
                  <c:v>2.15301513671875</c:v>
                </c:pt>
                <c:pt idx="10">
                  <c:v>1.91497802734375</c:v>
                </c:pt>
                <c:pt idx="11">
                  <c:v>1.70440673828125</c:v>
                </c:pt>
                <c:pt idx="12">
                  <c:v>1.544189453125</c:v>
                </c:pt>
                <c:pt idx="13">
                  <c:v>1.3885498046875</c:v>
                </c:pt>
                <c:pt idx="14">
                  <c:v>1.27410888671875</c:v>
                </c:pt>
                <c:pt idx="15">
                  <c:v>1.177978515625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6918024"/>
        <c:axId val="2126925672"/>
      </c:scatterChart>
      <c:scatterChart>
        <c:scatterStyle val="lineMarker"/>
        <c:varyColors val="0"/>
        <c:ser>
          <c:idx val="0"/>
          <c:order val="0"/>
          <c:tx>
            <c:strRef>
              <c:f>Airplane.csv!$C$1</c:f>
              <c:strCache>
                <c:ptCount val="1"/>
                <c:pt idx="0">
                  <c:v>PSNR</c:v>
                </c:pt>
              </c:strCache>
            </c:strRef>
          </c:tx>
          <c:spPr>
            <a:ln w="25400">
              <a:solidFill>
                <a:schemeClr val="accent2"/>
              </a:solidFill>
            </a:ln>
          </c:spPr>
          <c:marker>
            <c:symbol val="circle"/>
            <c:size val="14"/>
            <c:spPr>
              <a:solidFill>
                <a:srgbClr val="C0504D"/>
              </a:solidFill>
              <a:ln>
                <a:solidFill>
                  <a:schemeClr val="accent2"/>
                </a:solidFill>
              </a:ln>
            </c:spPr>
          </c:marker>
          <c:xVal>
            <c:numRef>
              <c:f>Airplane.csv!$B$2:$B$17</c:f>
              <c:numCache>
                <c:formatCode>General</c:formatCode>
                <c:ptCount val="16"/>
                <c:pt idx="0">
                  <c:v>100.0</c:v>
                </c:pt>
                <c:pt idx="1">
                  <c:v>50.0</c:v>
                </c:pt>
                <c:pt idx="2">
                  <c:v>33.3333333333333</c:v>
                </c:pt>
                <c:pt idx="3">
                  <c:v>25.0</c:v>
                </c:pt>
                <c:pt idx="4">
                  <c:v>20.0</c:v>
                </c:pt>
                <c:pt idx="5">
                  <c:v>16.6666666666666</c:v>
                </c:pt>
                <c:pt idx="6">
                  <c:v>14.2857142857142</c:v>
                </c:pt>
                <c:pt idx="7">
                  <c:v>12.5</c:v>
                </c:pt>
                <c:pt idx="8">
                  <c:v>11.1111111111111</c:v>
                </c:pt>
                <c:pt idx="9">
                  <c:v>10.0</c:v>
                </c:pt>
                <c:pt idx="10">
                  <c:v>9.09090909090909</c:v>
                </c:pt>
                <c:pt idx="11">
                  <c:v>8.33333333333333</c:v>
                </c:pt>
                <c:pt idx="12">
                  <c:v>7.69230769230769</c:v>
                </c:pt>
                <c:pt idx="13">
                  <c:v>7.14285714285714</c:v>
                </c:pt>
                <c:pt idx="14">
                  <c:v>6.66666666666666</c:v>
                </c:pt>
                <c:pt idx="15">
                  <c:v>6.25</c:v>
                </c:pt>
              </c:numCache>
            </c:numRef>
          </c:xVal>
          <c:yVal>
            <c:numRef>
              <c:f>Airplane.csv!$C$2:$C$17</c:f>
              <c:numCache>
                <c:formatCode>General</c:formatCode>
                <c:ptCount val="16"/>
                <c:pt idx="0">
                  <c:v>51.131571430442</c:v>
                </c:pt>
                <c:pt idx="1">
                  <c:v>56.3511115447757</c:v>
                </c:pt>
                <c:pt idx="2">
                  <c:v>59.15649937362649</c:v>
                </c:pt>
                <c:pt idx="3">
                  <c:v>60.48407399525319</c:v>
                </c:pt>
                <c:pt idx="4">
                  <c:v>61.5200495929262</c:v>
                </c:pt>
                <c:pt idx="5">
                  <c:v>62.372151361304</c:v>
                </c:pt>
                <c:pt idx="6">
                  <c:v>63.11914748270449</c:v>
                </c:pt>
                <c:pt idx="7">
                  <c:v>63.742877863883</c:v>
                </c:pt>
                <c:pt idx="8">
                  <c:v>64.30903204537178</c:v>
                </c:pt>
                <c:pt idx="9">
                  <c:v>64.80033277737259</c:v>
                </c:pt>
                <c:pt idx="10">
                  <c:v>65.3091656567455</c:v>
                </c:pt>
                <c:pt idx="11">
                  <c:v>65.81507118375998</c:v>
                </c:pt>
                <c:pt idx="12">
                  <c:v>66.2437977898782</c:v>
                </c:pt>
                <c:pt idx="13">
                  <c:v>66.7051889917051</c:v>
                </c:pt>
                <c:pt idx="14">
                  <c:v>67.07873816007995</c:v>
                </c:pt>
                <c:pt idx="15">
                  <c:v>67.4194299115587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6937160"/>
        <c:axId val="2126931496"/>
      </c:scatterChart>
      <c:valAx>
        <c:axId val="2126918024"/>
        <c:scaling>
          <c:orientation val="minMax"/>
          <c:max val="100.0"/>
        </c:scaling>
        <c:delete val="0"/>
        <c:axPos val="b"/>
        <c:majorGridlines/>
        <c:minorGridlines/>
        <c:title>
          <c:tx>
            <c:rich>
              <a:bodyPr/>
              <a:lstStyle/>
              <a:p>
                <a:pPr>
                  <a:defRPr sz="1800"/>
                </a:pPr>
                <a:r>
                  <a:rPr lang="ja-JP" altLang="en-US" sz="1800"/>
                  <a:t>埋め込み率</a:t>
                </a:r>
                <a:r>
                  <a:rPr lang="en-US" altLang="ja-JP" sz="1800"/>
                  <a:t>[%]</a:t>
                </a:r>
                <a:endParaRPr lang="ja-JP" altLang="en-US" sz="18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25672"/>
        <c:crosses val="autoZero"/>
        <c:crossBetween val="midCat"/>
      </c:valAx>
      <c:valAx>
        <c:axId val="2126925672"/>
        <c:scaling>
          <c:orientation val="minMax"/>
        </c:scaling>
        <c:delete val="0"/>
        <c:axPos val="l"/>
        <c:majorGridlines/>
        <c:minorGridlines/>
        <c:title>
          <c:tx>
            <c:rich>
              <a:bodyPr rot="0" vert="horz"/>
              <a:lstStyle/>
              <a:p>
                <a:pPr>
                  <a:defRPr sz="1800"/>
                </a:pPr>
                <a:r>
                  <a:rPr lang="en-US" altLang="en-US" sz="1800"/>
                  <a:t>誤り率[%]</a:t>
                </a:r>
                <a:endParaRPr lang="ja-JP" altLang="en-US" sz="1800"/>
              </a:p>
            </c:rich>
          </c:tx>
          <c:layout>
            <c:manualLayout>
              <c:xMode val="edge"/>
              <c:yMode val="edge"/>
              <c:x val="0.0163265306122449"/>
              <c:y val="0.0162013041925845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18024"/>
        <c:crosses val="autoZero"/>
        <c:crossBetween val="midCat"/>
      </c:valAx>
      <c:valAx>
        <c:axId val="2126931496"/>
        <c:scaling>
          <c:orientation val="minMax"/>
          <c:max val="80.0"/>
          <c:min val="20.0"/>
        </c:scaling>
        <c:delete val="0"/>
        <c:axPos val="r"/>
        <c:title>
          <c:tx>
            <c:rich>
              <a:bodyPr rot="0" vert="horz"/>
              <a:lstStyle/>
              <a:p>
                <a:pPr>
                  <a:defRPr sz="1800"/>
                </a:pPr>
                <a:r>
                  <a:rPr lang="en-US" altLang="ja-JP" sz="1800"/>
                  <a:t>PSNR[db]</a:t>
                </a:r>
                <a:endParaRPr lang="ja-JP" altLang="en-US" sz="1800"/>
              </a:p>
            </c:rich>
          </c:tx>
          <c:layout>
            <c:manualLayout>
              <c:xMode val="edge"/>
              <c:yMode val="edge"/>
              <c:x val="0.777529808773903"/>
              <c:y val="0.0233612087271907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/>
            </a:pPr>
            <a:endParaRPr lang="ja-JP"/>
          </a:p>
        </c:txPr>
        <c:crossAx val="2126937160"/>
        <c:crosses val="max"/>
        <c:crossBetween val="midCat"/>
        <c:majorUnit val="10.0"/>
        <c:minorUnit val="1.0"/>
      </c:valAx>
      <c:valAx>
        <c:axId val="21269371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26931496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871524238041673"/>
          <c:y val="0.431395335726232"/>
          <c:w val="0.110788687128395"/>
          <c:h val="0.141982598237273"/>
        </c:manualLayout>
      </c:layout>
      <c:overlay val="0"/>
      <c:txPr>
        <a:bodyPr/>
        <a:lstStyle/>
        <a:p>
          <a:pPr>
            <a:defRPr sz="1800"/>
          </a:pPr>
          <a:endParaRPr lang="ja-JP"/>
        </a:p>
      </c:txPr>
    </c:legend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Relationship Id="rId2" Type="http://schemas.openxmlformats.org/officeDocument/2006/relationships/image" Target="../media/image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10.png>
</file>

<file path=ppt/media/image11.png>
</file>

<file path=ppt/media/image2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299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45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61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21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5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37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8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928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12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982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8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2013/10/28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4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chart" Target="../charts/chart1.xml"/><Relationship Id="rId5" Type="http://schemas.openxmlformats.org/officeDocument/2006/relationships/image" Target="../media/image1.png"/><Relationship Id="rId1" Type="http://schemas.microsoft.com/office/2007/relationships/media" Target="../media/media8.wav"/><Relationship Id="rId2" Type="http://schemas.openxmlformats.org/officeDocument/2006/relationships/audio" Target="../media/media8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wav"/><Relationship Id="rId2" Type="http://schemas.openxmlformats.org/officeDocument/2006/relationships/audio" Target="../media/media9.wa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1" Type="http://schemas.microsoft.com/office/2007/relationships/media" Target="../media/media10.wav"/><Relationship Id="rId2" Type="http://schemas.openxmlformats.org/officeDocument/2006/relationships/audio" Target="../media/media10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__6.bin"/><Relationship Id="rId4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microsoft.com/office/2007/relationships/media" Target="../media/media5.wav"/><Relationship Id="rId2" Type="http://schemas.openxmlformats.org/officeDocument/2006/relationships/audio" Target="../media/media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4" Type="http://schemas.openxmlformats.org/officeDocument/2006/relationships/slideLayout" Target="../slideLayouts/slideLayout2.xml"/><Relationship Id="rId5" Type="http://schemas.openxmlformats.org/officeDocument/2006/relationships/oleObject" Target="../embeddings/oleObject1.bin"/><Relationship Id="rId6" Type="http://schemas.openxmlformats.org/officeDocument/2006/relationships/image" Target="../media/image3.emf"/><Relationship Id="rId7" Type="http://schemas.openxmlformats.org/officeDocument/2006/relationships/oleObject" Target="../embeddings/oleObject2.bin"/><Relationship Id="rId8" Type="http://schemas.openxmlformats.org/officeDocument/2006/relationships/image" Target="../media/image4.emf"/><Relationship Id="rId9" Type="http://schemas.openxmlformats.org/officeDocument/2006/relationships/image" Target="../media/image1.png"/><Relationship Id="rId1" Type="http://schemas.openxmlformats.org/officeDocument/2006/relationships/vmlDrawing" Target="../drawings/vmlDrawing1.vml"/><Relationship Id="rId2" Type="http://schemas.microsoft.com/office/2007/relationships/media" Target="../media/media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Microsoft___1.bin"/><Relationship Id="rId5" Type="http://schemas.openxmlformats.org/officeDocument/2006/relationships/image" Target="../media/image5.emf"/><Relationship Id="rId1" Type="http://schemas.openxmlformats.org/officeDocument/2006/relationships/vmlDrawing" Target="../drawings/vmlDrawing2.vml"/><Relationship Id="rId2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6" Type="http://schemas.openxmlformats.org/officeDocument/2006/relationships/oleObject" Target="../embeddings/Microsoft___2.bin"/><Relationship Id="rId7" Type="http://schemas.openxmlformats.org/officeDocument/2006/relationships/image" Target="../media/image6.emf"/><Relationship Id="rId8" Type="http://schemas.openxmlformats.org/officeDocument/2006/relationships/image" Target="../media/image1.png"/><Relationship Id="rId9" Type="http://schemas.openxmlformats.org/officeDocument/2006/relationships/oleObject" Target="../embeddings/Microsoft___3.bin"/><Relationship Id="rId10" Type="http://schemas.openxmlformats.org/officeDocument/2006/relationships/image" Target="../media/image7.emf"/><Relationship Id="rId1" Type="http://schemas.openxmlformats.org/officeDocument/2006/relationships/vmlDrawing" Target="../drawings/vmlDrawing3.vml"/><Relationship Id="rId2" Type="http://schemas.microsoft.com/office/2007/relationships/media" Target="../media/media7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__4.bin"/><Relationship Id="rId4" Type="http://schemas.openxmlformats.org/officeDocument/2006/relationships/image" Target="../media/image8.emf"/><Relationship Id="rId5" Type="http://schemas.openxmlformats.org/officeDocument/2006/relationships/oleObject" Target="../embeddings/Microsoft___5.bin"/><Relationship Id="rId6" Type="http://schemas.openxmlformats.org/officeDocument/2006/relationships/image" Target="../media/image9.emf"/><Relationship Id="rId7" Type="http://schemas.openxmlformats.org/officeDocument/2006/relationships/image" Target="../media/image2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97180" y="2130425"/>
            <a:ext cx="8549640" cy="1470025"/>
          </a:xfrm>
        </p:spPr>
        <p:txBody>
          <a:bodyPr>
            <a:normAutofit/>
          </a:bodyPr>
          <a:lstStyle/>
          <a:p>
            <a:r>
              <a:rPr kumimoji="1" lang="ja-JP" altLang="en-US" sz="4000" dirty="0" smtClean="0"/>
              <a:t>誤りパターン埋込み型ステガノグラフィにおける画質劣化の評価</a:t>
            </a:r>
            <a:endParaRPr kumimoji="1" lang="ja-JP" altLang="en-US" sz="40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J0929 </a:t>
            </a:r>
            <a:r>
              <a:rPr kumimoji="1" lang="ja-JP" altLang="en-US" dirty="0" smtClean="0"/>
              <a:t>索手一平</a:t>
            </a:r>
            <a:endParaRPr kumimoji="1" lang="ja-JP" altLang="en-US" dirty="0"/>
          </a:p>
        </p:txBody>
      </p:sp>
      <p:pic>
        <p:nvPicPr>
          <p:cNvPr id="6" name="サウンド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09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20"/>
    </mc:Choice>
    <mc:Fallback>
      <p:transition xmlns:p14="http://schemas.microsoft.com/office/powerpoint/2010/main" spd="slow" advTm="1292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endParaRPr kumimoji="1" lang="ja-JP" altLang="en-US" dirty="0"/>
          </a:p>
        </p:txBody>
      </p:sp>
      <p:graphicFrame>
        <p:nvGraphicFramePr>
          <p:cNvPr id="4" name="グラフ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327581"/>
              </p:ext>
            </p:extLst>
          </p:nvPr>
        </p:nvGraphicFramePr>
        <p:xfrm>
          <a:off x="0" y="1071751"/>
          <a:ext cx="9334500" cy="5321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3" name="サウンド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19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90"/>
    </mc:Choice>
    <mc:Fallback>
      <p:transition xmlns:p14="http://schemas.microsoft.com/office/powerpoint/2010/main" spd="slow" advTm="809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今後</a:t>
            </a:r>
            <a:r>
              <a:rPr kumimoji="1" lang="ja-JP" altLang="en-US" dirty="0" smtClean="0"/>
              <a:t>の予定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128bit</a:t>
            </a:r>
            <a:r>
              <a:rPr kumimoji="1" lang="ja-JP" altLang="en-US" dirty="0" smtClean="0"/>
              <a:t>以上の誤りパターンでのデータの採取</a:t>
            </a:r>
            <a:endParaRPr kumimoji="1"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さまざまな画像での</a:t>
            </a:r>
            <a:r>
              <a:rPr lang="ja-JP" altLang="en-US" dirty="0" smtClean="0"/>
              <a:t>データの採取</a:t>
            </a:r>
            <a:endParaRPr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SSIM</a:t>
            </a:r>
            <a:r>
              <a:rPr lang="ja-JP" altLang="en-US" dirty="0" smtClean="0"/>
              <a:t>を用いた評価</a:t>
            </a:r>
            <a:endParaRPr lang="en-US" altLang="ja-JP" dirty="0" smtClean="0"/>
          </a:p>
          <a:p>
            <a:endParaRPr lang="en-US" altLang="ja-JP" dirty="0" smtClean="0"/>
          </a:p>
          <a:p>
            <a:endParaRPr kumimoji="1" lang="ja-JP" altLang="en-US" dirty="0"/>
          </a:p>
        </p:txBody>
      </p:sp>
      <p:pic>
        <p:nvPicPr>
          <p:cNvPr id="4" name="サウンド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01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47"/>
    </mc:Choice>
    <mc:Fallback>
      <p:transition xmlns:p14="http://schemas.microsoft.com/office/powerpoint/2010/main" spd="slow" advTm="2524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r>
              <a:rPr kumimoji="1" lang="ja-JP" altLang="en-US" dirty="0" smtClean="0"/>
              <a:t>（１）</a:t>
            </a:r>
            <a:endParaRPr kumimoji="1" lang="ja-JP" altLang="en-US" dirty="0"/>
          </a:p>
        </p:txBody>
      </p:sp>
      <p:sp>
        <p:nvSpPr>
          <p:cNvPr id="20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kumimoji="1" lang="ja-JP" altLang="en-US" dirty="0" smtClean="0"/>
              <a:t>使用した画像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サイズ：</a:t>
            </a:r>
            <a:r>
              <a:rPr lang="en-US" altLang="ja-JP" dirty="0" smtClean="0"/>
              <a:t>256×256px</a:t>
            </a:r>
          </a:p>
          <a:p>
            <a:pPr lvl="1"/>
            <a:r>
              <a:rPr kumimoji="1" lang="ja-JP" altLang="en-US" dirty="0" smtClean="0"/>
              <a:t>フォーマット：</a:t>
            </a:r>
            <a:r>
              <a:rPr kumimoji="1" lang="en-US" altLang="ja-JP" dirty="0" smtClean="0"/>
              <a:t>8bit</a:t>
            </a:r>
            <a:r>
              <a:rPr kumimoji="1" lang="ja-JP" altLang="en-US" dirty="0" smtClean="0"/>
              <a:t>グレイスケールビットマップ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SIDBA</a:t>
            </a:r>
            <a:r>
              <a:rPr lang="ja-JP" altLang="en-US" dirty="0" smtClean="0"/>
              <a:t>標準画像の</a:t>
            </a:r>
            <a:r>
              <a:rPr lang="en-US" altLang="ja-JP" dirty="0" err="1" smtClean="0"/>
              <a:t>Lenna</a:t>
            </a:r>
            <a:endParaRPr kumimoji="1"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誤りパターンの範囲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8bit〜128bit</a:t>
            </a:r>
          </a:p>
          <a:p>
            <a:pPr lvl="1"/>
            <a:r>
              <a:rPr lang="en-US" altLang="ja-JP" dirty="0" smtClean="0"/>
              <a:t>8bit</a:t>
            </a:r>
            <a:r>
              <a:rPr lang="ja-JP" altLang="en-US" dirty="0" smtClean="0"/>
              <a:t>ごとに算出</a:t>
            </a:r>
            <a:endParaRPr lang="en-US" altLang="ja-JP" dirty="0" smtClean="0"/>
          </a:p>
          <a:p>
            <a:endParaRPr kumimoji="1" lang="ja-JP" altLang="en-US" dirty="0"/>
          </a:p>
        </p:txBody>
      </p:sp>
      <p:pic>
        <p:nvPicPr>
          <p:cNvPr id="21" name="図 20" descr="LENNA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778" y="3338567"/>
            <a:ext cx="1560912" cy="1560912"/>
          </a:xfrm>
          <a:prstGeom prst="rect">
            <a:avLst/>
          </a:prstGeom>
        </p:spPr>
      </p:pic>
      <p:sp>
        <p:nvSpPr>
          <p:cNvPr id="22" name="テキスト ボックス 21"/>
          <p:cNvSpPr txBox="1"/>
          <p:nvPr/>
        </p:nvSpPr>
        <p:spPr>
          <a:xfrm>
            <a:off x="6451123" y="5039953"/>
            <a:ext cx="1294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 smtClean="0"/>
              <a:t>Lenna.bmp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2725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21"/>
    </mc:Choice>
    <mc:Fallback>
      <p:transition xmlns:p14="http://schemas.microsoft.com/office/powerpoint/2010/main" spd="slow" advTm="1752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8LENNA.bmp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544" y="2045187"/>
            <a:ext cx="2412023" cy="2412023"/>
          </a:xfrm>
          <a:prstGeom prst="rect">
            <a:avLst/>
          </a:prstGeom>
        </p:spPr>
      </p:pic>
      <p:pic>
        <p:nvPicPr>
          <p:cNvPr id="5" name="図 4" descr="128LENNA.bmp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416" y="2045187"/>
            <a:ext cx="2412023" cy="2412023"/>
          </a:xfrm>
          <a:prstGeom prst="rect">
            <a:avLst/>
          </a:prstGeom>
        </p:spPr>
      </p:pic>
      <p:pic>
        <p:nvPicPr>
          <p:cNvPr id="6" name="図 5" descr="LENNA.bmp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44" y="2045187"/>
            <a:ext cx="2412023" cy="2412023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1349418" y="4681961"/>
            <a:ext cx="884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元画像</a:t>
            </a: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576971" y="4681961"/>
            <a:ext cx="1998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誤りパターン長</a:t>
            </a:r>
            <a:r>
              <a:rPr kumimoji="1" lang="en-US" altLang="ja-JP" dirty="0" smtClean="0"/>
              <a:t>8bit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258107" y="4681961"/>
            <a:ext cx="234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誤りパターン長</a:t>
            </a:r>
            <a:r>
              <a:rPr kumimoji="1" lang="en-US" altLang="ja-JP" dirty="0" smtClean="0"/>
              <a:t>128bit</a:t>
            </a:r>
            <a:endParaRPr kumimoji="1" lang="ja-JP" altLang="en-US" dirty="0"/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結果</a:t>
            </a:r>
            <a:r>
              <a:rPr kumimoji="1" lang="ja-JP" altLang="en-US" dirty="0" smtClean="0"/>
              <a:t>（３）</a:t>
            </a:r>
            <a:endParaRPr kumimoji="1" lang="ja-JP" altLang="en-US" dirty="0"/>
          </a:p>
        </p:txBody>
      </p:sp>
      <p:pic>
        <p:nvPicPr>
          <p:cNvPr id="2" name="サウンド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466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8"/>
    </mc:Choice>
    <mc:Fallback>
      <p:transition xmlns:p14="http://schemas.microsoft.com/office/powerpoint/2010/main" spd="slow" advTm="442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変換方法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741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8</a:t>
            </a:r>
            <a:r>
              <a:rPr lang="ja-JP" altLang="en-US" sz="2400" dirty="0" smtClean="0">
                <a:solidFill>
                  <a:srgbClr val="000000"/>
                </a:solidFill>
              </a:rPr>
              <a:t>ビットの</a:t>
            </a:r>
            <a:r>
              <a:rPr lang="ja-JP" altLang="en-US" sz="2400" dirty="0" smtClean="0">
                <a:solidFill>
                  <a:srgbClr val="000000"/>
                </a:solidFill>
              </a:rPr>
              <a:t>データ</a:t>
            </a:r>
            <a:r>
              <a:rPr lang="en-US" altLang="ja-JP" sz="2400" dirty="0" smtClean="0">
                <a:solidFill>
                  <a:srgbClr val="000000"/>
                </a:solidFill>
              </a:rPr>
              <a:t>(00011011)</a:t>
            </a:r>
            <a:r>
              <a:rPr lang="en-US" altLang="ja-JP" sz="2400" baseline="-25000" dirty="0" smtClean="0">
                <a:solidFill>
                  <a:srgbClr val="000000"/>
                </a:solidFill>
              </a:rPr>
              <a:t>2</a:t>
            </a:r>
            <a:r>
              <a:rPr lang="en-US" altLang="ja-JP" sz="2400" dirty="0" smtClean="0">
                <a:solidFill>
                  <a:srgbClr val="000000"/>
                </a:solidFill>
              </a:rPr>
              <a:t>(=27)</a:t>
            </a:r>
            <a:r>
              <a:rPr lang="ja-JP" altLang="en-US" sz="2400" dirty="0" smtClean="0">
                <a:solidFill>
                  <a:srgbClr val="000000"/>
                </a:solidFill>
              </a:rPr>
              <a:t>を</a:t>
            </a:r>
            <a:r>
              <a:rPr lang="en-US" altLang="ja-JP" sz="2400" dirty="0" smtClean="0">
                <a:solidFill>
                  <a:srgbClr val="000000"/>
                </a:solidFill>
              </a:rPr>
              <a:t>16</a:t>
            </a:r>
            <a:r>
              <a:rPr lang="ja-JP" altLang="en-US" sz="2400" dirty="0" smtClean="0">
                <a:solidFill>
                  <a:srgbClr val="000000"/>
                </a:solidFill>
              </a:rPr>
              <a:t>ビットの誤りパターンに変換する場合</a:t>
            </a:r>
            <a:endParaRPr lang="ja-JP" altLang="en-US" sz="2400" dirty="0">
              <a:solidFill>
                <a:srgbClr val="000000"/>
              </a:solidFill>
            </a:endParaRPr>
          </a:p>
        </p:txBody>
      </p:sp>
      <p:graphicFrame>
        <p:nvGraphicFramePr>
          <p:cNvPr id="5" name="オブジェクト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9245643"/>
              </p:ext>
            </p:extLst>
          </p:nvPr>
        </p:nvGraphicFramePr>
        <p:xfrm>
          <a:off x="-1082250" y="4566217"/>
          <a:ext cx="4191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" name="数式" r:id="rId3" imgW="419100" imgH="469900" progId="Equation.3">
                  <p:embed/>
                </p:oleObj>
              </mc:Choice>
              <mc:Fallback>
                <p:oleObj name="数式" r:id="rId3" imgW="4191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082250" y="4566217"/>
                        <a:ext cx="4191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457200" y="2620207"/>
            <a:ext cx="8229600" cy="20400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800" dirty="0" smtClean="0">
                <a:solidFill>
                  <a:srgbClr val="000000"/>
                </a:solidFill>
              </a:rPr>
              <a:t>１．オフセットの計算</a:t>
            </a:r>
            <a:endParaRPr lang="en-US" altLang="ja-JP" sz="28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ja-JP" sz="2800" dirty="0">
                <a:solidFill>
                  <a:srgbClr val="000000"/>
                </a:solidFill>
              </a:rPr>
              <a:t> </a:t>
            </a:r>
            <a:r>
              <a:rPr lang="en-US" altLang="ja-JP" sz="2800" dirty="0" smtClean="0">
                <a:solidFill>
                  <a:srgbClr val="000000"/>
                </a:solidFill>
              </a:rPr>
              <a:t> 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lvl="1"/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Font typeface="Arial"/>
              <a:buNone/>
            </a:pP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Font typeface="Arial"/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   </a:t>
            </a:r>
            <a:endParaRPr lang="en-US" altLang="ja-JP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891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 smtClean="0"/>
              <a:t>LSB</a:t>
            </a:r>
            <a:r>
              <a:rPr kumimoji="1" lang="ja-JP" altLang="en-US" sz="3600" dirty="0" smtClean="0"/>
              <a:t>法と誤りパターン埋め込み法の比較</a:t>
            </a:r>
            <a:endParaRPr kumimoji="1" lang="ja-JP" altLang="en-US" sz="3600" dirty="0"/>
          </a:p>
        </p:txBody>
      </p:sp>
      <p:graphicFrame>
        <p:nvGraphicFramePr>
          <p:cNvPr id="5" name="コンテンツ プレースホルダー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0969743"/>
              </p:ext>
            </p:extLst>
          </p:nvPr>
        </p:nvGraphicFramePr>
        <p:xfrm>
          <a:off x="457200" y="2144529"/>
          <a:ext cx="8229600" cy="2595684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128237"/>
                <a:gridCol w="3358163"/>
                <a:gridCol w="2743200"/>
              </a:tblGrid>
              <a:tr h="865228"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LSB</a:t>
                      </a:r>
                      <a:r>
                        <a:rPr kumimoji="1" lang="ja-JP" altLang="en-US" dirty="0" smtClean="0"/>
                        <a:t>法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誤りパターン埋め込み法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65228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誤り率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高い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低い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65228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埋め込み率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低い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高い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0822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LSB</a:t>
            </a:r>
            <a:r>
              <a:rPr lang="ja-JP" altLang="en-US" dirty="0" smtClean="0"/>
              <a:t>法</a:t>
            </a:r>
            <a:endParaRPr kumimoji="1" lang="ja-JP" altLang="en-US" dirty="0"/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5457344"/>
              </p:ext>
            </p:extLst>
          </p:nvPr>
        </p:nvGraphicFramePr>
        <p:xfrm>
          <a:off x="2909540" y="5019962"/>
          <a:ext cx="1260591" cy="37084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420197"/>
                <a:gridCol w="420197"/>
                <a:gridCol w="42019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1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0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0" dirty="0" smtClean="0">
                          <a:solidFill>
                            <a:srgbClr val="000000"/>
                          </a:solidFill>
                          <a:latin typeface="+mj-lt"/>
                          <a:ea typeface="ＤＦＰ勘亭流" charset="2"/>
                          <a:cs typeface="ＤＦＰ勘亭流" charset="2"/>
                        </a:rPr>
                        <a:t>0</a:t>
                      </a:r>
                      <a:endParaRPr kumimoji="1" lang="ja-JP" altLang="en-US" b="0" dirty="0">
                        <a:solidFill>
                          <a:srgbClr val="000000"/>
                        </a:solidFill>
                        <a:latin typeface="+mj-lt"/>
                        <a:ea typeface="ＤＦＰ勘亭流" charset="2"/>
                        <a:cs typeface="ＤＦＰ勘亭流" charset="2"/>
                      </a:endParaRP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cxnSp>
        <p:nvCxnSpPr>
          <p:cNvPr id="7" name="直線矢印コネクタ 6"/>
          <p:cNvCxnSpPr/>
          <p:nvPr/>
        </p:nvCxnSpPr>
        <p:spPr>
          <a:xfrm flipV="1">
            <a:off x="3123639" y="4798300"/>
            <a:ext cx="0" cy="24856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1037824" y="4382447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037824" y="5015001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>
                <a:solidFill>
                  <a:srgbClr val="000000"/>
                </a:solidFill>
              </a:rPr>
              <a:t>埋め込みデータ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10" name="表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749525"/>
              </p:ext>
            </p:extLst>
          </p:nvPr>
        </p:nvGraphicFramePr>
        <p:xfrm>
          <a:off x="4634091" y="398757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表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9440646"/>
              </p:ext>
            </p:extLst>
          </p:nvPr>
        </p:nvGraphicFramePr>
        <p:xfrm>
          <a:off x="5059093" y="398757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2" name="表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962444"/>
              </p:ext>
            </p:extLst>
          </p:nvPr>
        </p:nvGraphicFramePr>
        <p:xfrm>
          <a:off x="5475259" y="39893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3" name="表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4929192"/>
              </p:ext>
            </p:extLst>
          </p:nvPr>
        </p:nvGraphicFramePr>
        <p:xfrm>
          <a:off x="5900261" y="39893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14" name="直線矢印コネクタ 13"/>
          <p:cNvCxnSpPr/>
          <p:nvPr/>
        </p:nvCxnSpPr>
        <p:spPr>
          <a:xfrm flipV="1">
            <a:off x="3545089" y="4800032"/>
            <a:ext cx="0" cy="24856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/>
          <p:cNvCxnSpPr/>
          <p:nvPr/>
        </p:nvCxnSpPr>
        <p:spPr>
          <a:xfrm flipV="1">
            <a:off x="3966539" y="4801333"/>
            <a:ext cx="0" cy="24596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下矢印 15"/>
          <p:cNvSpPr/>
          <p:nvPr/>
        </p:nvSpPr>
        <p:spPr>
          <a:xfrm>
            <a:off x="4464998" y="5394241"/>
            <a:ext cx="283491" cy="337395"/>
          </a:xfrm>
          <a:prstGeom prst="down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graphicFrame>
        <p:nvGraphicFramePr>
          <p:cNvPr id="17" name="表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2071420"/>
              </p:ext>
            </p:extLst>
          </p:nvPr>
        </p:nvGraphicFramePr>
        <p:xfrm>
          <a:off x="2952080" y="39903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表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387064"/>
              </p:ext>
            </p:extLst>
          </p:nvPr>
        </p:nvGraphicFramePr>
        <p:xfrm>
          <a:off x="3377082" y="39903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表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3037381"/>
              </p:ext>
            </p:extLst>
          </p:nvPr>
        </p:nvGraphicFramePr>
        <p:xfrm>
          <a:off x="3793248" y="39920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0" name="表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933743"/>
              </p:ext>
            </p:extLst>
          </p:nvPr>
        </p:nvGraphicFramePr>
        <p:xfrm>
          <a:off x="4218250" y="39920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1" name="表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15039"/>
              </p:ext>
            </p:extLst>
          </p:nvPr>
        </p:nvGraphicFramePr>
        <p:xfrm>
          <a:off x="4639071" y="579561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2" name="表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585407"/>
              </p:ext>
            </p:extLst>
          </p:nvPr>
        </p:nvGraphicFramePr>
        <p:xfrm>
          <a:off x="5064073" y="579561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3" name="表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3609751"/>
              </p:ext>
            </p:extLst>
          </p:nvPr>
        </p:nvGraphicFramePr>
        <p:xfrm>
          <a:off x="5480239" y="579735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" name="表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8595488"/>
              </p:ext>
            </p:extLst>
          </p:nvPr>
        </p:nvGraphicFramePr>
        <p:xfrm>
          <a:off x="5905241" y="579735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5" name="表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70038"/>
              </p:ext>
            </p:extLst>
          </p:nvPr>
        </p:nvGraphicFramePr>
        <p:xfrm>
          <a:off x="2957060" y="578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6" name="表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7602764"/>
              </p:ext>
            </p:extLst>
          </p:nvPr>
        </p:nvGraphicFramePr>
        <p:xfrm>
          <a:off x="3382062" y="578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" name="表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0900101"/>
              </p:ext>
            </p:extLst>
          </p:nvPr>
        </p:nvGraphicFramePr>
        <p:xfrm>
          <a:off x="3798228" y="578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8" name="表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364605"/>
              </p:ext>
            </p:extLst>
          </p:nvPr>
        </p:nvGraphicFramePr>
        <p:xfrm>
          <a:off x="4223230" y="578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9" name="角丸四角形 28"/>
          <p:cNvSpPr/>
          <p:nvPr/>
        </p:nvSpPr>
        <p:spPr>
          <a:xfrm>
            <a:off x="2857463" y="4298959"/>
            <a:ext cx="1384031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sp>
        <p:nvSpPr>
          <p:cNvPr id="30" name="角丸四角形 29"/>
          <p:cNvSpPr/>
          <p:nvPr/>
        </p:nvSpPr>
        <p:spPr>
          <a:xfrm>
            <a:off x="2862443" y="6095659"/>
            <a:ext cx="1384031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pic>
        <p:nvPicPr>
          <p:cNvPr id="31" name="サウンド 3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  <p:sp>
        <p:nvSpPr>
          <p:cNvPr id="32" name="コンテンツ プレースホルダー 2"/>
          <p:cNvSpPr txBox="1">
            <a:spLocks/>
          </p:cNvSpPr>
          <p:nvPr/>
        </p:nvSpPr>
        <p:spPr>
          <a:xfrm>
            <a:off x="457200" y="1497101"/>
            <a:ext cx="8229600" cy="200755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dirty="0" smtClean="0">
                <a:solidFill>
                  <a:srgbClr val="000000"/>
                </a:solidFill>
              </a:rPr>
              <a:t>概要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>
                <a:solidFill>
                  <a:srgbClr val="000000"/>
                </a:solidFill>
              </a:rPr>
              <a:t>埋め込みデータ（バイナリ）を埋め込み対象の</a:t>
            </a:r>
            <a:r>
              <a:rPr lang="en-US" altLang="ja-JP" dirty="0">
                <a:solidFill>
                  <a:srgbClr val="000000"/>
                </a:solidFill>
              </a:rPr>
              <a:t>LSB</a:t>
            </a:r>
            <a:r>
              <a:rPr lang="ja-JP" altLang="en-US" dirty="0">
                <a:solidFill>
                  <a:srgbClr val="000000"/>
                </a:solidFill>
              </a:rPr>
              <a:t>平面と置き換える</a:t>
            </a:r>
            <a:endParaRPr lang="en-US" altLang="ja-JP" sz="2400" dirty="0"/>
          </a:p>
          <a:p>
            <a:r>
              <a:rPr lang="ja-JP" altLang="en-US" dirty="0" smtClean="0">
                <a:solidFill>
                  <a:srgbClr val="000000"/>
                </a:solidFill>
              </a:rPr>
              <a:t>特徴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が変化しやすい　</a:t>
            </a:r>
            <a:r>
              <a:rPr lang="en-US" altLang="ja-JP" dirty="0" smtClean="0">
                <a:solidFill>
                  <a:srgbClr val="000000"/>
                </a:solidFill>
              </a:rPr>
              <a:t>→</a:t>
            </a:r>
            <a:r>
              <a:rPr lang="ja-JP" altLang="en-US" dirty="0" smtClean="0">
                <a:solidFill>
                  <a:srgbClr val="000000"/>
                </a:solidFill>
              </a:rPr>
              <a:t>　誤り率が高い</a:t>
            </a:r>
          </a:p>
        </p:txBody>
      </p:sp>
    </p:spTree>
    <p:extLst>
      <p:ext uri="{BB962C8B-B14F-4D97-AF65-F5344CB8AC3E}">
        <p14:creationId xmlns:p14="http://schemas.microsoft.com/office/powerpoint/2010/main" val="875965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794"/>
    </mc:Choice>
    <mc:Fallback>
      <p:transition xmlns:p14="http://schemas.microsoft.com/office/powerpoint/2010/main" spd="slow" advTm="2679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4" name="表 1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9668362"/>
              </p:ext>
            </p:extLst>
          </p:nvPr>
        </p:nvGraphicFramePr>
        <p:xfrm>
          <a:off x="13051721" y="5103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7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誤りパターン埋め込み法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8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497634"/>
            <a:ext cx="8229600" cy="2256487"/>
          </a:xfrm>
        </p:spPr>
        <p:txBody>
          <a:bodyPr>
            <a:normAutofit fontScale="85000" lnSpcReduction="20000"/>
          </a:bodyPr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概要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埋め込みたいデータを誤りパターンに変換し，誤りパターンと</a:t>
            </a:r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平面の排他的論理和を</a:t>
            </a:r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平面に埋め込む</a:t>
            </a:r>
            <a:endParaRPr lang="en-US" altLang="ja-JP" dirty="0">
              <a:solidFill>
                <a:srgbClr val="000000"/>
              </a:solidFill>
            </a:endParaRPr>
          </a:p>
          <a:p>
            <a:r>
              <a:rPr lang="ja-JP" altLang="en-US" dirty="0" smtClean="0">
                <a:solidFill>
                  <a:srgbClr val="000000"/>
                </a:solidFill>
              </a:rPr>
              <a:t>特徴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が変化しにくい　</a:t>
            </a:r>
            <a:r>
              <a:rPr lang="en-US" altLang="ja-JP" dirty="0" smtClean="0">
                <a:solidFill>
                  <a:srgbClr val="000000"/>
                </a:solidFill>
              </a:rPr>
              <a:t>→</a:t>
            </a:r>
            <a:r>
              <a:rPr lang="ja-JP" altLang="en-US" dirty="0" smtClean="0">
                <a:solidFill>
                  <a:srgbClr val="000000"/>
                </a:solidFill>
              </a:rPr>
              <a:t>　誤り率が低い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dirty="0" smtClean="0">
                <a:solidFill>
                  <a:srgbClr val="000000"/>
                </a:solidFill>
              </a:rPr>
              <a:t>冗長なビット列</a:t>
            </a:r>
            <a:r>
              <a:rPr lang="ja-JP" altLang="en-US" dirty="0" smtClean="0">
                <a:solidFill>
                  <a:srgbClr val="000000"/>
                </a:solidFill>
              </a:rPr>
              <a:t>　</a:t>
            </a:r>
            <a:r>
              <a:rPr lang="en-US" altLang="ja-JP" dirty="0" smtClean="0">
                <a:solidFill>
                  <a:srgbClr val="000000"/>
                </a:solidFill>
              </a:rPr>
              <a:t>       →</a:t>
            </a:r>
            <a:r>
              <a:rPr lang="ja-JP" altLang="en-US" dirty="0" smtClean="0">
                <a:solidFill>
                  <a:srgbClr val="000000"/>
                </a:solidFill>
              </a:rPr>
              <a:t>　埋め込み率が低い</a:t>
            </a:r>
            <a:endParaRPr lang="en-US" altLang="ja-JP" dirty="0" smtClean="0">
              <a:solidFill>
                <a:srgbClr val="000000"/>
              </a:solidFill>
            </a:endParaRPr>
          </a:p>
        </p:txBody>
      </p:sp>
      <p:grpSp>
        <p:nvGrpSpPr>
          <p:cNvPr id="89" name="図形グループ 88"/>
          <p:cNvGrpSpPr/>
          <p:nvPr/>
        </p:nvGrpSpPr>
        <p:grpSpPr>
          <a:xfrm>
            <a:off x="10375850" y="1475340"/>
            <a:ext cx="3396949" cy="657671"/>
            <a:chOff x="2910791" y="4273272"/>
            <a:chExt cx="3396949" cy="657671"/>
          </a:xfrm>
        </p:grpSpPr>
        <p:sp>
          <p:nvSpPr>
            <p:cNvPr id="90" name="テキスト ボックス 89"/>
            <p:cNvSpPr txBox="1"/>
            <p:nvPr/>
          </p:nvSpPr>
          <p:spPr>
            <a:xfrm>
              <a:off x="2910791" y="427327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1" name="テキスト ボックス 90"/>
            <p:cNvSpPr txBox="1"/>
            <p:nvPr/>
          </p:nvSpPr>
          <p:spPr>
            <a:xfrm>
              <a:off x="3333800" y="427327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2" name="テキスト ボックス 91"/>
            <p:cNvSpPr txBox="1"/>
            <p:nvPr/>
          </p:nvSpPr>
          <p:spPr>
            <a:xfrm>
              <a:off x="3766271" y="427825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3" name="テキスト ボックス 92"/>
            <p:cNvSpPr txBox="1"/>
            <p:nvPr/>
          </p:nvSpPr>
          <p:spPr>
            <a:xfrm>
              <a:off x="4189280" y="427825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4" name="テキスト ボックス 93"/>
            <p:cNvSpPr txBox="1"/>
            <p:nvPr/>
          </p:nvSpPr>
          <p:spPr>
            <a:xfrm>
              <a:off x="4614378" y="427963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5" name="テキスト ボックス 94"/>
            <p:cNvSpPr txBox="1"/>
            <p:nvPr/>
          </p:nvSpPr>
          <p:spPr>
            <a:xfrm>
              <a:off x="5026047" y="427963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6" name="テキスト ボックス 95"/>
            <p:cNvSpPr txBox="1"/>
            <p:nvPr/>
          </p:nvSpPr>
          <p:spPr>
            <a:xfrm>
              <a:off x="5458518" y="428461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  <p:sp>
          <p:nvSpPr>
            <p:cNvPr id="97" name="テキスト ボックス 96"/>
            <p:cNvSpPr txBox="1"/>
            <p:nvPr/>
          </p:nvSpPr>
          <p:spPr>
            <a:xfrm>
              <a:off x="5881527" y="4284612"/>
              <a:ext cx="4262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3600" dirty="0" smtClean="0">
                  <a:solidFill>
                    <a:srgbClr val="000000"/>
                  </a:solidFill>
                </a:rPr>
                <a:t>⊕</a:t>
              </a:r>
              <a:endParaRPr kumimoji="1" lang="ja-JP" altLang="en-US" sz="3600" dirty="0">
                <a:solidFill>
                  <a:srgbClr val="000000"/>
                </a:solidFill>
              </a:endParaRPr>
            </a:p>
          </p:txBody>
        </p:sp>
      </p:grpSp>
      <p:sp>
        <p:nvSpPr>
          <p:cNvPr id="98" name="テキスト ボックス 97"/>
          <p:cNvSpPr txBox="1"/>
          <p:nvPr/>
        </p:nvSpPr>
        <p:spPr>
          <a:xfrm>
            <a:off x="1037824" y="4371107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>
                <a:solidFill>
                  <a:srgbClr val="000000"/>
                </a:solidFill>
              </a:rPr>
              <a:t>LSB</a:t>
            </a:r>
            <a:r>
              <a:rPr lang="ja-JP" altLang="en-US" dirty="0" smtClean="0">
                <a:solidFill>
                  <a:srgbClr val="000000"/>
                </a:solidFill>
              </a:rPr>
              <a:t>平面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99" name="テキスト ボックス 98"/>
          <p:cNvSpPr txBox="1"/>
          <p:nvPr/>
        </p:nvSpPr>
        <p:spPr>
          <a:xfrm>
            <a:off x="1037824" y="5049021"/>
            <a:ext cx="1989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>
                <a:solidFill>
                  <a:srgbClr val="000000"/>
                </a:solidFill>
              </a:rPr>
              <a:t>(100)</a:t>
            </a:r>
            <a:r>
              <a:rPr kumimoji="1" lang="en-US" altLang="ja-JP" baseline="-25000" dirty="0" smtClean="0">
                <a:solidFill>
                  <a:srgbClr val="000000"/>
                </a:solidFill>
              </a:rPr>
              <a:t>2</a:t>
            </a:r>
            <a:r>
              <a:rPr kumimoji="1" lang="ja-JP" altLang="en-US" dirty="0" smtClean="0">
                <a:solidFill>
                  <a:srgbClr val="000000"/>
                </a:solidFill>
              </a:rPr>
              <a:t>に</a:t>
            </a:r>
            <a:r>
              <a:rPr kumimoji="1" lang="ja-JP" altLang="en-US" dirty="0" smtClean="0">
                <a:solidFill>
                  <a:srgbClr val="000000"/>
                </a:solidFill>
              </a:rPr>
              <a:t>対応する</a:t>
            </a:r>
            <a:endParaRPr kumimoji="1" lang="en-US" altLang="ja-JP" dirty="0" smtClean="0">
              <a:solidFill>
                <a:srgbClr val="000000"/>
              </a:solidFill>
            </a:endParaRPr>
          </a:p>
          <a:p>
            <a:pPr algn="ctr"/>
            <a:r>
              <a:rPr kumimoji="1" lang="ja-JP" altLang="en-US" dirty="0" smtClean="0">
                <a:solidFill>
                  <a:srgbClr val="000000"/>
                </a:solidFill>
              </a:rPr>
              <a:t>誤りパターン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100" name="表 9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2276170"/>
              </p:ext>
            </p:extLst>
          </p:nvPr>
        </p:nvGraphicFramePr>
        <p:xfrm>
          <a:off x="4634091" y="397623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1" name="表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177818"/>
              </p:ext>
            </p:extLst>
          </p:nvPr>
        </p:nvGraphicFramePr>
        <p:xfrm>
          <a:off x="5059093" y="397623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2" name="表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9912880"/>
              </p:ext>
            </p:extLst>
          </p:nvPr>
        </p:nvGraphicFramePr>
        <p:xfrm>
          <a:off x="5475259" y="397797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3" name="表 1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7087415"/>
              </p:ext>
            </p:extLst>
          </p:nvPr>
        </p:nvGraphicFramePr>
        <p:xfrm>
          <a:off x="5900261" y="397797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4" name="下矢印 103"/>
          <p:cNvSpPr/>
          <p:nvPr/>
        </p:nvSpPr>
        <p:spPr>
          <a:xfrm>
            <a:off x="4464998" y="5473621"/>
            <a:ext cx="283491" cy="337395"/>
          </a:xfrm>
          <a:prstGeom prst="downArrow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graphicFrame>
        <p:nvGraphicFramePr>
          <p:cNvPr id="105" name="表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0665820"/>
              </p:ext>
            </p:extLst>
          </p:nvPr>
        </p:nvGraphicFramePr>
        <p:xfrm>
          <a:off x="2952080" y="397899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6" name="表 10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378639"/>
              </p:ext>
            </p:extLst>
          </p:nvPr>
        </p:nvGraphicFramePr>
        <p:xfrm>
          <a:off x="3377082" y="397899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7" name="表 1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362782"/>
              </p:ext>
            </p:extLst>
          </p:nvPr>
        </p:nvGraphicFramePr>
        <p:xfrm>
          <a:off x="3793248" y="398072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8" name="表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350610"/>
              </p:ext>
            </p:extLst>
          </p:nvPr>
        </p:nvGraphicFramePr>
        <p:xfrm>
          <a:off x="4218250" y="398072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9" name="表 10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4884003"/>
              </p:ext>
            </p:extLst>
          </p:nvPr>
        </p:nvGraphicFramePr>
        <p:xfrm>
          <a:off x="4639071" y="579561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0" name="表 10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669515"/>
              </p:ext>
            </p:extLst>
          </p:nvPr>
        </p:nvGraphicFramePr>
        <p:xfrm>
          <a:off x="5064073" y="5795618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C0504D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C0504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1" name="表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979678"/>
              </p:ext>
            </p:extLst>
          </p:nvPr>
        </p:nvGraphicFramePr>
        <p:xfrm>
          <a:off x="5480239" y="579735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2" name="表 1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396618"/>
              </p:ext>
            </p:extLst>
          </p:nvPr>
        </p:nvGraphicFramePr>
        <p:xfrm>
          <a:off x="5905241" y="579735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3" name="表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6457992"/>
              </p:ext>
            </p:extLst>
          </p:nvPr>
        </p:nvGraphicFramePr>
        <p:xfrm>
          <a:off x="2957060" y="578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4" name="表 1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582346"/>
              </p:ext>
            </p:extLst>
          </p:nvPr>
        </p:nvGraphicFramePr>
        <p:xfrm>
          <a:off x="3382062" y="5787032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5" name="表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416628"/>
              </p:ext>
            </p:extLst>
          </p:nvPr>
        </p:nvGraphicFramePr>
        <p:xfrm>
          <a:off x="3798228" y="578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6" name="表 1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9175662"/>
              </p:ext>
            </p:extLst>
          </p:nvPr>
        </p:nvGraphicFramePr>
        <p:xfrm>
          <a:off x="4223230" y="5788764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7" name="表 1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1856687"/>
              </p:ext>
            </p:extLst>
          </p:nvPr>
        </p:nvGraphicFramePr>
        <p:xfrm>
          <a:off x="10075489" y="506593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18" name="表 1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018353"/>
              </p:ext>
            </p:extLst>
          </p:nvPr>
        </p:nvGraphicFramePr>
        <p:xfrm>
          <a:off x="10500491" y="506593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19" name="表 1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061663"/>
              </p:ext>
            </p:extLst>
          </p:nvPr>
        </p:nvGraphicFramePr>
        <p:xfrm>
          <a:off x="10920739" y="516977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0" name="表 1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92550"/>
              </p:ext>
            </p:extLst>
          </p:nvPr>
        </p:nvGraphicFramePr>
        <p:xfrm>
          <a:off x="11345741" y="516977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1" name="表 1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142263"/>
              </p:ext>
            </p:extLst>
          </p:nvPr>
        </p:nvGraphicFramePr>
        <p:xfrm>
          <a:off x="11781469" y="499926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2" name="表 1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967725"/>
              </p:ext>
            </p:extLst>
          </p:nvPr>
        </p:nvGraphicFramePr>
        <p:xfrm>
          <a:off x="12206471" y="499926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23" name="表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3125339"/>
              </p:ext>
            </p:extLst>
          </p:nvPr>
        </p:nvGraphicFramePr>
        <p:xfrm>
          <a:off x="12626719" y="510310"/>
          <a:ext cx="352755" cy="7416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52755"/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25" name="角丸四角形 124"/>
          <p:cNvSpPr/>
          <p:nvPr/>
        </p:nvSpPr>
        <p:spPr>
          <a:xfrm>
            <a:off x="2868803" y="4287619"/>
            <a:ext cx="3454784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sp>
        <p:nvSpPr>
          <p:cNvPr id="126" name="角丸四角形 125"/>
          <p:cNvSpPr/>
          <p:nvPr/>
        </p:nvSpPr>
        <p:spPr>
          <a:xfrm>
            <a:off x="2873783" y="6095659"/>
            <a:ext cx="3454784" cy="484613"/>
          </a:xfrm>
          <a:prstGeom prst="roundRect">
            <a:avLst/>
          </a:prstGeom>
          <a:noFill/>
          <a:ln w="38100" cmpd="sng">
            <a:solidFill>
              <a:srgbClr val="558ED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0000"/>
              </a:solidFill>
            </a:endParaRPr>
          </a:p>
        </p:txBody>
      </p:sp>
      <p:pic>
        <p:nvPicPr>
          <p:cNvPr id="29" name="サウンド 2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74660"/>
            <a:ext cx="812800" cy="812800"/>
          </a:xfrm>
          <a:prstGeom prst="rect">
            <a:avLst/>
          </a:prstGeom>
        </p:spPr>
      </p:pic>
      <p:sp>
        <p:nvSpPr>
          <p:cNvPr id="229" name="テキスト ボックス 228"/>
          <p:cNvSpPr txBox="1"/>
          <p:nvPr/>
        </p:nvSpPr>
        <p:spPr>
          <a:xfrm>
            <a:off x="3624312" y="5077523"/>
            <a:ext cx="1989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 smtClean="0">
                <a:solidFill>
                  <a:srgbClr val="000000"/>
                </a:solidFill>
              </a:rPr>
              <a:t>（００００１００）</a:t>
            </a:r>
            <a:r>
              <a:rPr lang="ja-JP" altLang="en-US" baseline="-25000" dirty="0" smtClean="0">
                <a:solidFill>
                  <a:srgbClr val="000000"/>
                </a:solidFill>
              </a:rPr>
              <a:t>２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269" name="テキスト ボックス 268"/>
          <p:cNvSpPr txBox="1"/>
          <p:nvPr/>
        </p:nvSpPr>
        <p:spPr>
          <a:xfrm>
            <a:off x="4396898" y="4626224"/>
            <a:ext cx="426213" cy="27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 smtClean="0">
                <a:solidFill>
                  <a:srgbClr val="000000"/>
                </a:solidFill>
              </a:rPr>
              <a:t>⊕</a:t>
            </a:r>
            <a:endParaRPr kumimoji="1" lang="ja-JP" altLang="en-US" sz="3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3532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61"/>
    </mc:Choice>
    <mc:Fallback>
      <p:transition xmlns:p14="http://schemas.microsoft.com/office/powerpoint/2010/main" spd="slow" advTm="3516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誤りテーブルを用いた変換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3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69542" y="4979184"/>
            <a:ext cx="7049640" cy="1949684"/>
          </a:xfrm>
        </p:spPr>
        <p:txBody>
          <a:bodyPr>
            <a:normAutofit/>
          </a:bodyPr>
          <a:lstStyle/>
          <a:p>
            <a:r>
              <a:rPr lang="ja-JP" altLang="en-US" b="1" dirty="0" smtClean="0">
                <a:solidFill>
                  <a:srgbClr val="000000"/>
                </a:solidFill>
              </a:rPr>
              <a:t>問題点</a:t>
            </a:r>
            <a:endParaRPr lang="en-US" altLang="ja-JP" b="1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b="1" dirty="0" smtClean="0">
                <a:solidFill>
                  <a:srgbClr val="000000"/>
                </a:solidFill>
              </a:rPr>
              <a:t>メモリ制約の大きい環境での実装が困難</a:t>
            </a:r>
          </a:p>
          <a:p>
            <a:endParaRPr lang="ja-JP" altLang="en-US" sz="2800" b="1" dirty="0" smtClean="0">
              <a:solidFill>
                <a:srgbClr val="000000"/>
              </a:solidFill>
            </a:endParaRPr>
          </a:p>
        </p:txBody>
      </p:sp>
      <p:graphicFrame>
        <p:nvGraphicFramePr>
          <p:cNvPr id="34" name="表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3480885"/>
              </p:ext>
            </p:extLst>
          </p:nvPr>
        </p:nvGraphicFramePr>
        <p:xfrm>
          <a:off x="3151760" y="2136752"/>
          <a:ext cx="2914946" cy="2488745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457473"/>
                <a:gridCol w="1457473"/>
              </a:tblGrid>
              <a:tr h="54196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>
                          <a:solidFill>
                            <a:schemeClr val="tx1"/>
                          </a:solidFill>
                        </a:rPr>
                        <a:t>埋め込みデータ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>
                          <a:solidFill>
                            <a:schemeClr val="tx1"/>
                          </a:solidFill>
                        </a:rPr>
                        <a:t>誤りパターン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0000000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0001000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97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111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>
                          <a:solidFill>
                            <a:schemeClr val="tx1"/>
                          </a:solidFill>
                        </a:rPr>
                        <a:t>1000000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5" name="テキスト ボックス 34"/>
          <p:cNvSpPr txBox="1"/>
          <p:nvPr/>
        </p:nvSpPr>
        <p:spPr>
          <a:xfrm>
            <a:off x="3327214" y="1587848"/>
            <a:ext cx="2490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誤りパターンテーブル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321120" y="1587848"/>
            <a:ext cx="1901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埋め込みデータ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1599784" y="3203115"/>
            <a:ext cx="7175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>
                <a:solidFill>
                  <a:srgbClr val="000000"/>
                </a:solidFill>
              </a:rPr>
              <a:t>参照</a:t>
            </a:r>
            <a:endParaRPr kumimoji="1" lang="ja-JP" altLang="en-US" sz="1600" dirty="0">
              <a:solidFill>
                <a:srgbClr val="000000"/>
              </a:solidFill>
            </a:endParaRPr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6888639" y="3203115"/>
            <a:ext cx="604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 smtClean="0">
                <a:solidFill>
                  <a:srgbClr val="000000"/>
                </a:solidFill>
              </a:rPr>
              <a:t>決定</a:t>
            </a:r>
            <a:endParaRPr kumimoji="1" lang="ja-JP" altLang="en-US" sz="1600" dirty="0">
              <a:solidFill>
                <a:srgbClr val="000000"/>
              </a:solidFill>
            </a:endParaRPr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926783" y="1984939"/>
            <a:ext cx="693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solidFill>
                  <a:srgbClr val="000000"/>
                </a:solidFill>
              </a:rPr>
              <a:t>１００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cxnSp>
        <p:nvCxnSpPr>
          <p:cNvPr id="40" name="カギ線コネクタ 39"/>
          <p:cNvCxnSpPr/>
          <p:nvPr/>
        </p:nvCxnSpPr>
        <p:spPr>
          <a:xfrm rot="16200000" flipH="1">
            <a:off x="1462701" y="2361387"/>
            <a:ext cx="1124759" cy="1469318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6914039" y="1644438"/>
            <a:ext cx="15906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000000"/>
                </a:solidFill>
              </a:rPr>
              <a:t>誤りパターン</a:t>
            </a:r>
            <a:endParaRPr kumimoji="1" lang="ja-JP" altLang="en-US" sz="2000" dirty="0">
              <a:solidFill>
                <a:srgbClr val="000000"/>
              </a:solidFill>
            </a:endParaRPr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7134142" y="2041529"/>
            <a:ext cx="1121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solidFill>
                  <a:srgbClr val="000000"/>
                </a:solidFill>
              </a:rPr>
              <a:t>0001000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cxnSp>
        <p:nvCxnSpPr>
          <p:cNvPr id="43" name="カギ線コネクタ 42"/>
          <p:cNvCxnSpPr/>
          <p:nvPr/>
        </p:nvCxnSpPr>
        <p:spPr>
          <a:xfrm flipV="1">
            <a:off x="6316316" y="2527618"/>
            <a:ext cx="1417193" cy="1130808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サウンド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542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63"/>
    </mc:Choice>
    <mc:Fallback>
      <p:transition xmlns:p14="http://schemas.microsoft.com/office/powerpoint/2010/main" spd="slow" advTm="3306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本研究の目的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2800" dirty="0" smtClean="0">
                <a:solidFill>
                  <a:srgbClr val="000000"/>
                </a:solidFill>
              </a:rPr>
              <a:t>目的１</a:t>
            </a:r>
            <a:endParaRPr lang="en-US" altLang="ja-JP" sz="2800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sz="2400" dirty="0" smtClean="0">
                <a:solidFill>
                  <a:srgbClr val="000000"/>
                </a:solidFill>
              </a:rPr>
              <a:t>誤りパターン埋め込み法における</a:t>
            </a:r>
            <a:r>
              <a:rPr lang="ja-JP" altLang="en-US" sz="2400" dirty="0" smtClean="0">
                <a:solidFill>
                  <a:srgbClr val="000000"/>
                </a:solidFill>
              </a:rPr>
              <a:t>テキスト情報埋め込み時の</a:t>
            </a:r>
            <a:r>
              <a:rPr lang="ja-JP" altLang="en-US" sz="2400" dirty="0" smtClean="0">
                <a:solidFill>
                  <a:srgbClr val="000000"/>
                </a:solidFill>
              </a:rPr>
              <a:t>画質劣化と埋め込み率のトレードオフ関係を</a:t>
            </a:r>
            <a:r>
              <a:rPr lang="ja-JP" altLang="en-US" sz="2400" dirty="0" smtClean="0">
                <a:solidFill>
                  <a:srgbClr val="000000"/>
                </a:solidFill>
              </a:rPr>
              <a:t>実験的に</a:t>
            </a:r>
            <a:r>
              <a:rPr lang="ja-JP" altLang="en-US" sz="2400" dirty="0" smtClean="0">
                <a:solidFill>
                  <a:srgbClr val="000000"/>
                </a:solidFill>
              </a:rPr>
              <a:t>明らかにする．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altLang="ja-JP" sz="2400" dirty="0" smtClean="0">
              <a:solidFill>
                <a:srgbClr val="000000"/>
              </a:solidFill>
            </a:endParaRPr>
          </a:p>
          <a:p>
            <a:endParaRPr lang="en-US" altLang="ja-JP" sz="2800" dirty="0" smtClean="0">
              <a:solidFill>
                <a:srgbClr val="000000"/>
              </a:solidFill>
            </a:endParaRPr>
          </a:p>
          <a:p>
            <a:r>
              <a:rPr lang="ja-JP" altLang="en-US" sz="2800" dirty="0" smtClean="0">
                <a:solidFill>
                  <a:srgbClr val="000000"/>
                </a:solidFill>
              </a:rPr>
              <a:t>目的２</a:t>
            </a:r>
            <a:endParaRPr lang="en-US" altLang="ja-JP" sz="2800" dirty="0" smtClean="0">
              <a:solidFill>
                <a:srgbClr val="000000"/>
              </a:solidFill>
            </a:endParaRPr>
          </a:p>
          <a:p>
            <a:pPr lvl="1"/>
            <a:r>
              <a:rPr lang="en-US" altLang="ja-JP" sz="2400" dirty="0" err="1">
                <a:solidFill>
                  <a:srgbClr val="000000"/>
                </a:solidFill>
              </a:rPr>
              <a:t>Shalkwijk</a:t>
            </a:r>
            <a:r>
              <a:rPr lang="ja-JP" altLang="en-US" sz="2400" dirty="0">
                <a:solidFill>
                  <a:srgbClr val="000000"/>
                </a:solidFill>
              </a:rPr>
              <a:t>の数え上げ符号を</a:t>
            </a:r>
            <a:r>
              <a:rPr lang="ja-JP" altLang="en-US" sz="2400" dirty="0" smtClean="0">
                <a:solidFill>
                  <a:srgbClr val="000000"/>
                </a:solidFill>
              </a:rPr>
              <a:t>用いた誤りパターン</a:t>
            </a:r>
            <a:r>
              <a:rPr lang="ja-JP" altLang="en-US" sz="2400" dirty="0" smtClean="0">
                <a:solidFill>
                  <a:srgbClr val="000000"/>
                </a:solidFill>
              </a:rPr>
              <a:t>の</a:t>
            </a:r>
            <a:r>
              <a:rPr lang="ja-JP" altLang="en-US" sz="2400" dirty="0">
                <a:solidFill>
                  <a:srgbClr val="000000"/>
                </a:solidFill>
              </a:rPr>
              <a:t>動的</a:t>
            </a:r>
            <a:r>
              <a:rPr lang="ja-JP" altLang="en-US" sz="2400" dirty="0" smtClean="0">
                <a:solidFill>
                  <a:srgbClr val="000000"/>
                </a:solidFill>
              </a:rPr>
              <a:t>な</a:t>
            </a:r>
            <a:r>
              <a:rPr lang="ja-JP" altLang="en-US" sz="2400" dirty="0" smtClean="0">
                <a:solidFill>
                  <a:srgbClr val="000000"/>
                </a:solidFill>
              </a:rPr>
              <a:t>生成</a:t>
            </a:r>
            <a:r>
              <a:rPr lang="ja-JP" altLang="en-US" sz="2400" dirty="0" smtClean="0">
                <a:solidFill>
                  <a:srgbClr val="000000"/>
                </a:solidFill>
              </a:rPr>
              <a:t>手法</a:t>
            </a:r>
            <a:r>
              <a:rPr lang="ja-JP" altLang="en-US" sz="2400" dirty="0">
                <a:solidFill>
                  <a:srgbClr val="000000"/>
                </a:solidFill>
              </a:rPr>
              <a:t>の</a:t>
            </a:r>
            <a:r>
              <a:rPr lang="ja-JP" altLang="en-US" sz="2400" dirty="0" smtClean="0">
                <a:solidFill>
                  <a:srgbClr val="000000"/>
                </a:solidFill>
              </a:rPr>
              <a:t>提案</a:t>
            </a:r>
            <a:r>
              <a:rPr lang="ja-JP" altLang="en-US" sz="2400" dirty="0" smtClean="0">
                <a:solidFill>
                  <a:srgbClr val="000000"/>
                </a:solidFill>
              </a:rPr>
              <a:t>．</a:t>
            </a:r>
            <a:endParaRPr lang="en-US" altLang="ja-JP" sz="2400" dirty="0" smtClean="0">
              <a:solidFill>
                <a:srgbClr val="000000"/>
              </a:solidFill>
            </a:endParaRPr>
          </a:p>
        </p:txBody>
      </p:sp>
      <p:pic>
        <p:nvPicPr>
          <p:cNvPr id="6" name="サウンド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  <p:pic>
        <p:nvPicPr>
          <p:cNvPr id="7" name="図 6" descr="LENNA.bmp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768" y="3272039"/>
            <a:ext cx="969204" cy="969204"/>
          </a:xfrm>
          <a:prstGeom prst="rect">
            <a:avLst/>
          </a:prstGeom>
        </p:spPr>
      </p:pic>
      <p:sp>
        <p:nvSpPr>
          <p:cNvPr id="8" name="円/楕円 7"/>
          <p:cNvSpPr/>
          <p:nvPr/>
        </p:nvSpPr>
        <p:spPr>
          <a:xfrm>
            <a:off x="1610215" y="3390727"/>
            <a:ext cx="2075153" cy="73711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テキスト情報</a:t>
            </a:r>
            <a:endParaRPr kumimoji="1" lang="ja-JP" altLang="en-US" dirty="0"/>
          </a:p>
        </p:txBody>
      </p:sp>
      <p:cxnSp>
        <p:nvCxnSpPr>
          <p:cNvPr id="11" name="直線矢印コネクタ 10"/>
          <p:cNvCxnSpPr/>
          <p:nvPr/>
        </p:nvCxnSpPr>
        <p:spPr>
          <a:xfrm>
            <a:off x="4093595" y="3776294"/>
            <a:ext cx="1077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/>
          <p:cNvSpPr txBox="1"/>
          <p:nvPr/>
        </p:nvSpPr>
        <p:spPr>
          <a:xfrm>
            <a:off x="4059578" y="3328739"/>
            <a:ext cx="1179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埋め込み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6941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39"/>
    </mc:Choice>
    <mc:Fallback>
      <p:transition xmlns:p14="http://schemas.microsoft.com/office/powerpoint/2010/main" spd="slow" advTm="2703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kumimoji="1" lang="en-US" altLang="ja-JP" dirty="0" err="1" smtClean="0">
                <a:solidFill>
                  <a:srgbClr val="000000"/>
                </a:solidFill>
              </a:rPr>
              <a:t>Shalkwijk</a:t>
            </a:r>
            <a:r>
              <a:rPr kumimoji="1" lang="ja-JP" altLang="en-US" dirty="0" smtClean="0">
                <a:solidFill>
                  <a:srgbClr val="000000"/>
                </a:solidFill>
              </a:rPr>
              <a:t>の数え上げ符号とは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1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3500"/>
            <a:ext cx="8229600" cy="2319681"/>
          </a:xfrm>
        </p:spPr>
        <p:txBody>
          <a:bodyPr>
            <a:noAutofit/>
          </a:bodyPr>
          <a:lstStyle/>
          <a:p>
            <a:r>
              <a:rPr kumimoji="1" lang="ja-JP" altLang="en-US" sz="2800" dirty="0" smtClean="0">
                <a:solidFill>
                  <a:srgbClr val="000000"/>
                </a:solidFill>
              </a:rPr>
              <a:t>概要</a:t>
            </a:r>
            <a:endParaRPr kumimoji="1" lang="en-US" altLang="ja-JP" sz="2800" dirty="0" smtClean="0">
              <a:solidFill>
                <a:srgbClr val="000000"/>
              </a:solidFill>
            </a:endParaRPr>
          </a:p>
          <a:p>
            <a:pPr lvl="1"/>
            <a:r>
              <a:rPr lang="ja-JP" altLang="en-US" sz="2400" dirty="0" smtClean="0">
                <a:solidFill>
                  <a:srgbClr val="000000"/>
                </a:solidFill>
              </a:rPr>
              <a:t>長さ</a:t>
            </a:r>
            <a:r>
              <a:rPr lang="ja-JP" altLang="en-US" sz="2400" dirty="0">
                <a:solidFill>
                  <a:srgbClr val="000000"/>
                </a:solidFill>
              </a:rPr>
              <a:t>ｎ，ハミング重み</a:t>
            </a:r>
            <a:r>
              <a:rPr lang="en-US" altLang="ja-JP" sz="2400" dirty="0">
                <a:solidFill>
                  <a:srgbClr val="000000"/>
                </a:solidFill>
              </a:rPr>
              <a:t>k</a:t>
            </a:r>
            <a:r>
              <a:rPr lang="ja-JP" altLang="en-US" sz="2400" dirty="0">
                <a:solidFill>
                  <a:srgbClr val="000000"/>
                </a:solidFill>
              </a:rPr>
              <a:t>の２</a:t>
            </a:r>
            <a:r>
              <a:rPr lang="ja-JP" altLang="en-US" sz="2400" dirty="0" smtClean="0">
                <a:solidFill>
                  <a:srgbClr val="000000"/>
                </a:solidFill>
              </a:rPr>
              <a:t>進数列</a:t>
            </a:r>
            <a:r>
              <a:rPr lang="en-US" altLang="ja-JP" sz="2400" dirty="0" smtClean="0">
                <a:solidFill>
                  <a:srgbClr val="000000"/>
                </a:solidFill>
              </a:rPr>
              <a:t>x</a:t>
            </a:r>
            <a:r>
              <a:rPr lang="ja-JP" altLang="en-US" sz="2400" dirty="0" smtClean="0">
                <a:solidFill>
                  <a:srgbClr val="000000"/>
                </a:solidFill>
              </a:rPr>
              <a:t>の</a:t>
            </a:r>
            <a:r>
              <a:rPr lang="ja-JP" altLang="en-US" sz="2400" dirty="0">
                <a:solidFill>
                  <a:srgbClr val="000000"/>
                </a:solidFill>
              </a:rPr>
              <a:t>集合に対し</a:t>
            </a:r>
            <a:r>
              <a:rPr lang="ja-JP" altLang="en-US" sz="2400" dirty="0" smtClean="0">
                <a:solidFill>
                  <a:srgbClr val="000000"/>
                </a:solidFill>
              </a:rPr>
              <a:t>，一意</a:t>
            </a:r>
            <a:r>
              <a:rPr lang="ja-JP" altLang="en-US" sz="2400" dirty="0" smtClean="0">
                <a:solidFill>
                  <a:srgbClr val="000000"/>
                </a:solidFill>
              </a:rPr>
              <a:t>の１０進数</a:t>
            </a:r>
            <a:r>
              <a:rPr lang="en-US" altLang="ja-JP" sz="2400" dirty="0" err="1" smtClean="0">
                <a:solidFill>
                  <a:srgbClr val="000000"/>
                </a:solidFill>
              </a:rPr>
              <a:t>i</a:t>
            </a:r>
            <a:r>
              <a:rPr lang="en-US" altLang="ja-JP" sz="2400" dirty="0" smtClean="0">
                <a:solidFill>
                  <a:srgbClr val="000000"/>
                </a:solidFill>
              </a:rPr>
              <a:t>(x)</a:t>
            </a:r>
            <a:r>
              <a:rPr lang="ja-JP" altLang="en-US" sz="2400" dirty="0" smtClean="0">
                <a:solidFill>
                  <a:srgbClr val="000000"/>
                </a:solidFill>
              </a:rPr>
              <a:t>を</a:t>
            </a:r>
            <a:endParaRPr lang="en-US" altLang="ja-JP" sz="24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altLang="ja-JP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dirty="0">
                <a:solidFill>
                  <a:srgbClr val="000000"/>
                </a:solidFill>
              </a:rPr>
              <a:t>    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sz="2400" dirty="0">
                <a:solidFill>
                  <a:srgbClr val="000000"/>
                </a:solidFill>
              </a:rPr>
              <a:t> </a:t>
            </a:r>
            <a:r>
              <a:rPr lang="en-US" altLang="ja-JP" sz="2400" dirty="0" smtClean="0">
                <a:solidFill>
                  <a:srgbClr val="000000"/>
                </a:solidFill>
              </a:rPr>
              <a:t>   </a:t>
            </a:r>
            <a:r>
              <a:rPr lang="ja-JP" altLang="en-US" sz="2400" dirty="0" smtClean="0">
                <a:solidFill>
                  <a:srgbClr val="000000"/>
                </a:solidFill>
              </a:rPr>
              <a:t>の</a:t>
            </a:r>
            <a:r>
              <a:rPr lang="ja-JP" altLang="en-US" sz="2400" dirty="0">
                <a:solidFill>
                  <a:srgbClr val="000000"/>
                </a:solidFill>
              </a:rPr>
              <a:t>範囲で割り当てる符号化</a:t>
            </a:r>
            <a:r>
              <a:rPr lang="ja-JP" altLang="en-US" sz="2400" dirty="0" smtClean="0">
                <a:solidFill>
                  <a:srgbClr val="000000"/>
                </a:solidFill>
              </a:rPr>
              <a:t>手法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altLang="ja-JP" sz="2400" dirty="0">
              <a:solidFill>
                <a:srgbClr val="000000"/>
              </a:solidFill>
            </a:endParaRPr>
          </a:p>
        </p:txBody>
      </p:sp>
      <p:graphicFrame>
        <p:nvGraphicFramePr>
          <p:cNvPr id="15" name="オブジェクト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9212315"/>
              </p:ext>
            </p:extLst>
          </p:nvPr>
        </p:nvGraphicFramePr>
        <p:xfrm>
          <a:off x="-1082250" y="4566217"/>
          <a:ext cx="4191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1" name="数式" r:id="rId5" imgW="419100" imgH="469900" progId="Equation.3">
                  <p:embed/>
                </p:oleObj>
              </mc:Choice>
              <mc:Fallback>
                <p:oleObj name="数式" r:id="rId5" imgW="4191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1082250" y="4566217"/>
                        <a:ext cx="4191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オブジェクト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6808658"/>
              </p:ext>
            </p:extLst>
          </p:nvPr>
        </p:nvGraphicFramePr>
        <p:xfrm>
          <a:off x="3550472" y="2900532"/>
          <a:ext cx="2030195" cy="851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2" name="数式" r:id="rId7" imgW="1181100" imgH="495300" progId="Equation.3">
                  <p:embed/>
                </p:oleObj>
              </mc:Choice>
              <mc:Fallback>
                <p:oleObj name="数式" r:id="rId7" imgW="1181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50472" y="2900532"/>
                        <a:ext cx="2030195" cy="8513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表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6464039"/>
              </p:ext>
            </p:extLst>
          </p:nvPr>
        </p:nvGraphicFramePr>
        <p:xfrm>
          <a:off x="2510548" y="5059569"/>
          <a:ext cx="4123139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154"/>
                <a:gridCol w="1542191"/>
                <a:gridCol w="555642"/>
                <a:gridCol w="1474152"/>
              </a:tblGrid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090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0" name="テキスト ボックス 19"/>
          <p:cNvSpPr txBox="1"/>
          <p:nvPr/>
        </p:nvSpPr>
        <p:spPr>
          <a:xfrm>
            <a:off x="1562602" y="4562382"/>
            <a:ext cx="6037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n=4, k=2</a:t>
            </a:r>
            <a:r>
              <a:rPr kumimoji="1" lang="ja-JP" altLang="en-US" sz="2000" dirty="0" smtClean="0"/>
              <a:t>の場合の割り当て表</a:t>
            </a:r>
            <a:endParaRPr kumimoji="1" lang="ja-JP" altLang="en-US" sz="2000" dirty="0"/>
          </a:p>
        </p:txBody>
      </p:sp>
      <p:pic>
        <p:nvPicPr>
          <p:cNvPr id="24" name="サウンド 2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733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77"/>
    </mc:Choice>
    <mc:Fallback>
      <p:transition xmlns:p14="http://schemas.microsoft.com/office/powerpoint/2010/main" spd="slow" advTm="2277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変換方法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483984"/>
              </p:ext>
            </p:extLst>
          </p:nvPr>
        </p:nvGraphicFramePr>
        <p:xfrm>
          <a:off x="4506961" y="4530282"/>
          <a:ext cx="4123139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7403"/>
                <a:gridCol w="1145942"/>
                <a:gridCol w="917872"/>
                <a:gridCol w="1111922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5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8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6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6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9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7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7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8963106"/>
              </p:ext>
            </p:extLst>
          </p:nvPr>
        </p:nvGraphicFramePr>
        <p:xfrm>
          <a:off x="2415341" y="4530282"/>
          <a:ext cx="188238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511"/>
                <a:gridCol w="963869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r>
                        <a:rPr kumimoji="1" lang="en-US" altLang="ja-JP" baseline="0" dirty="0" smtClean="0">
                          <a:solidFill>
                            <a:srgbClr val="000000"/>
                          </a:solidFill>
                        </a:rPr>
                        <a:t> → 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 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→ 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704578" y="1575287"/>
            <a:ext cx="3767911" cy="985370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altLang="ja-JP" sz="2400" dirty="0" err="1" smtClean="0">
                <a:solidFill>
                  <a:srgbClr val="000000"/>
                </a:solidFill>
              </a:rPr>
              <a:t>i</a:t>
            </a:r>
            <a:r>
              <a:rPr lang="en-US" altLang="ja-JP" sz="2400" dirty="0" smtClean="0">
                <a:solidFill>
                  <a:srgbClr val="000000"/>
                </a:solidFill>
              </a:rPr>
              <a:t>(x)</a:t>
            </a:r>
            <a:r>
              <a:rPr lang="ja-JP" altLang="en-US" sz="2400" dirty="0" smtClean="0">
                <a:solidFill>
                  <a:srgbClr val="000000"/>
                </a:solidFill>
              </a:rPr>
              <a:t> ：</a:t>
            </a:r>
            <a:r>
              <a:rPr lang="en-US" altLang="ja-JP" sz="2400" dirty="0" smtClean="0">
                <a:solidFill>
                  <a:srgbClr val="000000"/>
                </a:solidFill>
              </a:rPr>
              <a:t> </a:t>
            </a:r>
            <a:r>
              <a:rPr lang="ja-JP" altLang="en-US" sz="2400" dirty="0" smtClean="0">
                <a:solidFill>
                  <a:srgbClr val="000000"/>
                </a:solidFill>
              </a:rPr>
              <a:t>埋め込みデータ</a:t>
            </a:r>
            <a:r>
              <a:rPr lang="en-US" altLang="ja-JP" sz="2400" dirty="0">
                <a:solidFill>
                  <a:srgbClr val="000000"/>
                </a:solidFill>
              </a:rPr>
              <a:t> </a:t>
            </a:r>
            <a:r>
              <a:rPr lang="en-US" altLang="ja-JP" sz="2400" dirty="0" smtClean="0">
                <a:solidFill>
                  <a:srgbClr val="000000"/>
                </a:solidFill>
              </a:rPr>
              <a:t> </a:t>
            </a:r>
          </a:p>
          <a:p>
            <a:pPr marL="457200" lvl="1" indent="0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 x   </a:t>
            </a:r>
            <a:r>
              <a:rPr lang="ja-JP" altLang="en-US" sz="2400" dirty="0" smtClean="0">
                <a:solidFill>
                  <a:srgbClr val="000000"/>
                </a:solidFill>
              </a:rPr>
              <a:t>：</a:t>
            </a:r>
            <a:r>
              <a:rPr lang="en-US" altLang="ja-JP" sz="2400" dirty="0" smtClean="0">
                <a:solidFill>
                  <a:srgbClr val="000000"/>
                </a:solidFill>
              </a:rPr>
              <a:t> </a:t>
            </a:r>
            <a:r>
              <a:rPr lang="ja-JP" altLang="en-US" sz="2400" dirty="0" smtClean="0">
                <a:solidFill>
                  <a:srgbClr val="000000"/>
                </a:solidFill>
              </a:rPr>
              <a:t>誤りパターン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altLang="ja-JP" sz="2400" dirty="0" smtClean="0">
                <a:solidFill>
                  <a:srgbClr val="000000"/>
                </a:solidFill>
              </a:rPr>
              <a:t> </a:t>
            </a:r>
            <a:endParaRPr lang="en-US" altLang="ja-JP" sz="2400" dirty="0">
              <a:solidFill>
                <a:srgbClr val="000000"/>
              </a:solidFill>
            </a:endParaRPr>
          </a:p>
        </p:txBody>
      </p:sp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647062"/>
              </p:ext>
            </p:extLst>
          </p:nvPr>
        </p:nvGraphicFramePr>
        <p:xfrm>
          <a:off x="555639" y="4530282"/>
          <a:ext cx="1645411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9039"/>
                <a:gridCol w="976372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" name="テキスト ボックス 8"/>
          <p:cNvSpPr txBox="1"/>
          <p:nvPr/>
        </p:nvSpPr>
        <p:spPr>
          <a:xfrm>
            <a:off x="5157444" y="4006520"/>
            <a:ext cx="28164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N=4, k=2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2527399" y="4006520"/>
            <a:ext cx="1652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N=4, k=1 </a:t>
            </a:r>
            <a:endParaRPr kumimoji="1" lang="ja-JP" altLang="en-US" sz="2000" baseline="-250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20142" y="4006520"/>
            <a:ext cx="1313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 smtClean="0"/>
              <a:t>N=4, k=0</a:t>
            </a:r>
            <a:endParaRPr kumimoji="1" lang="ja-JP" altLang="en-US" sz="2000" dirty="0"/>
          </a:p>
        </p:txBody>
      </p:sp>
      <p:graphicFrame>
        <p:nvGraphicFramePr>
          <p:cNvPr id="12" name="オブジェクト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17320"/>
              </p:ext>
            </p:extLst>
          </p:nvPr>
        </p:nvGraphicFramePr>
        <p:xfrm>
          <a:off x="2415341" y="2885285"/>
          <a:ext cx="4337050" cy="101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00" name="数式" r:id="rId4" imgW="2108200" imgH="495300" progId="Equation.3">
                  <p:embed/>
                </p:oleObj>
              </mc:Choice>
              <mc:Fallback>
                <p:oleObj name="数式" r:id="rId4" imgW="21082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15341" y="2885285"/>
                        <a:ext cx="4337050" cy="1019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テキスト ボックス 12"/>
          <p:cNvSpPr txBox="1"/>
          <p:nvPr/>
        </p:nvSpPr>
        <p:spPr>
          <a:xfrm>
            <a:off x="-1501045" y="4173045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0 </a:t>
            </a:r>
            <a:r>
              <a:rPr kumimoji="1" lang="en-US" altLang="ja-JP" dirty="0" smtClean="0"/>
              <a:t>→ 1</a:t>
            </a:r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-1501045" y="454738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1 </a:t>
            </a:r>
            <a:r>
              <a:rPr kumimoji="1" lang="en-US" altLang="ja-JP" dirty="0" smtClean="0"/>
              <a:t>→ 2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-1496065" y="4915125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r>
              <a:rPr kumimoji="1" lang="en-US" altLang="ja-JP" dirty="0" smtClean="0"/>
              <a:t> </a:t>
            </a:r>
            <a:r>
              <a:rPr kumimoji="1" lang="en-US" altLang="ja-JP" dirty="0" smtClean="0"/>
              <a:t>→ 3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-1496065" y="527812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r>
              <a:rPr kumimoji="1" lang="en-US" altLang="ja-JP" dirty="0" smtClean="0"/>
              <a:t> </a:t>
            </a:r>
            <a:r>
              <a:rPr kumimoji="1" lang="en-US" altLang="ja-JP" dirty="0" smtClean="0"/>
              <a:t>→ 4</a:t>
            </a:r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-1502425" y="5634642"/>
            <a:ext cx="758248" cy="37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4 </a:t>
            </a:r>
            <a:r>
              <a:rPr kumimoji="1" lang="en-US" altLang="ja-JP" dirty="0" smtClean="0"/>
              <a:t>→ 5</a:t>
            </a:r>
            <a:endParaRPr kumimoji="1" lang="ja-JP" altLang="en-US" dirty="0"/>
          </a:p>
        </p:txBody>
      </p:sp>
      <p:graphicFrame>
        <p:nvGraphicFramePr>
          <p:cNvPr id="20" name="表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201163"/>
              </p:ext>
            </p:extLst>
          </p:nvPr>
        </p:nvGraphicFramePr>
        <p:xfrm>
          <a:off x="2415341" y="4532153"/>
          <a:ext cx="188238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8511"/>
                <a:gridCol w="963869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表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761857"/>
              </p:ext>
            </p:extLst>
          </p:nvPr>
        </p:nvGraphicFramePr>
        <p:xfrm>
          <a:off x="4506961" y="4532153"/>
          <a:ext cx="4123139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7403"/>
                <a:gridCol w="1145942"/>
                <a:gridCol w="917872"/>
                <a:gridCol w="1111922"/>
              </a:tblGrid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err="1" smtClean="0">
                          <a:solidFill>
                            <a:srgbClr val="000000"/>
                          </a:solidFill>
                        </a:rPr>
                        <a:t>i</a:t>
                      </a:r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(x)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x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0011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0101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1010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8723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0110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5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>
                          <a:solidFill>
                            <a:srgbClr val="000000"/>
                          </a:solidFill>
                        </a:rPr>
                        <a:t>1100</a:t>
                      </a:r>
                      <a:endParaRPr kumimoji="1" lang="ja-JP" alt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451802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880"/>
    </mc:Choice>
    <mc:Fallback>
      <p:transition xmlns:p14="http://schemas.microsoft.com/office/powerpoint/2010/main" spd="slow" advTm="4388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</a:t>
            </a:r>
            <a:r>
              <a:rPr kumimoji="1" lang="ja-JP" altLang="en-US" dirty="0" smtClean="0"/>
              <a:t>手順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61802" y="1587632"/>
            <a:ext cx="8229600" cy="19391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400" dirty="0" smtClean="0"/>
              <a:t>１．</a:t>
            </a:r>
            <a:r>
              <a:rPr lang="en-US" altLang="ja-JP" sz="2400" dirty="0" smtClean="0"/>
              <a:t> </a:t>
            </a:r>
            <a:r>
              <a:rPr lang="ja-JP" altLang="en-US" sz="2800" dirty="0" smtClean="0"/>
              <a:t>誤りパターンの埋め込み</a:t>
            </a:r>
            <a:endParaRPr lang="en-US" altLang="ja-JP" sz="24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ja-JP" altLang="en-US" sz="2400" dirty="0" smtClean="0"/>
              <a:t>メッセージの各コードに対し提案手法を用いて誤りパターンを生成する</a:t>
            </a:r>
            <a:endParaRPr lang="en-US" altLang="ja-JP" sz="2000" dirty="0" smtClean="0"/>
          </a:p>
          <a:p>
            <a:pPr marL="857250" lvl="1" indent="-457200">
              <a:buFont typeface="+mj-lt"/>
              <a:buAutoNum type="arabicPeriod"/>
            </a:pPr>
            <a:r>
              <a:rPr lang="en-US" altLang="ja-JP" sz="2400" dirty="0" smtClean="0"/>
              <a:t>LSB</a:t>
            </a:r>
            <a:r>
              <a:rPr lang="ja-JP" altLang="en-US" sz="2400" dirty="0" smtClean="0"/>
              <a:t>平面との排他的論理和をとり画像に埋め込む</a:t>
            </a:r>
            <a:endParaRPr lang="en-US" altLang="ja-JP" sz="2400" dirty="0"/>
          </a:p>
        </p:txBody>
      </p:sp>
      <p:grpSp>
        <p:nvGrpSpPr>
          <p:cNvPr id="4" name="図形グループ 3"/>
          <p:cNvGrpSpPr/>
          <p:nvPr/>
        </p:nvGrpSpPr>
        <p:grpSpPr>
          <a:xfrm>
            <a:off x="1666983" y="3709538"/>
            <a:ext cx="6347169" cy="2581022"/>
            <a:chOff x="1415943" y="1676086"/>
            <a:chExt cx="6347169" cy="2581022"/>
          </a:xfrm>
        </p:grpSpPr>
        <p:grpSp>
          <p:nvGrpSpPr>
            <p:cNvPr id="5" name="図形グループ 4"/>
            <p:cNvGrpSpPr/>
            <p:nvPr/>
          </p:nvGrpSpPr>
          <p:grpSpPr>
            <a:xfrm>
              <a:off x="1415943" y="2183641"/>
              <a:ext cx="943487" cy="524977"/>
              <a:chOff x="497541" y="2067796"/>
              <a:chExt cx="1187355" cy="681545"/>
            </a:xfrm>
          </p:grpSpPr>
          <p:sp>
            <p:nvSpPr>
              <p:cNvPr id="27" name="正方形/長方形 26"/>
              <p:cNvSpPr/>
              <p:nvPr/>
            </p:nvSpPr>
            <p:spPr>
              <a:xfrm>
                <a:off x="532220" y="2067796"/>
                <a:ext cx="1124655" cy="667302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8" name="テキスト ボックス 27"/>
              <p:cNvSpPr txBox="1"/>
              <p:nvPr/>
            </p:nvSpPr>
            <p:spPr>
              <a:xfrm>
                <a:off x="497541" y="2070077"/>
                <a:ext cx="1187355" cy="6792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ja-JP" altLang="en-US" sz="1400" dirty="0" smtClean="0"/>
                  <a:t>メッセージ</a:t>
                </a:r>
                <a:endParaRPr kumimoji="1" lang="en-US" altLang="ja-JP" sz="1400" dirty="0" smtClean="0"/>
              </a:p>
              <a:p>
                <a:r>
                  <a:rPr kumimoji="1" lang="ja-JP" altLang="en-US" sz="1400" dirty="0" smtClean="0"/>
                  <a:t>生成器</a:t>
                </a:r>
                <a:endParaRPr kumimoji="1" lang="ja-JP" altLang="en-US" sz="1400" dirty="0"/>
              </a:p>
            </p:txBody>
          </p:sp>
        </p:grpSp>
        <p:pic>
          <p:nvPicPr>
            <p:cNvPr id="6" name="図 5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3259" y="2961931"/>
              <a:ext cx="696788" cy="696788"/>
            </a:xfrm>
            <a:prstGeom prst="rect">
              <a:avLst/>
            </a:prstGeom>
          </p:spPr>
        </p:pic>
        <p:cxnSp>
          <p:nvCxnSpPr>
            <p:cNvPr id="7" name="直線矢印コネクタ 6"/>
            <p:cNvCxnSpPr/>
            <p:nvPr/>
          </p:nvCxnSpPr>
          <p:spPr>
            <a:xfrm>
              <a:off x="2385009" y="2451829"/>
              <a:ext cx="40935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図形グループ 7"/>
            <p:cNvGrpSpPr/>
            <p:nvPr/>
          </p:nvGrpSpPr>
          <p:grpSpPr>
            <a:xfrm>
              <a:off x="2789809" y="2183645"/>
              <a:ext cx="1146468" cy="525448"/>
              <a:chOff x="2220835" y="1917223"/>
              <a:chExt cx="1146468" cy="525448"/>
            </a:xfrm>
          </p:grpSpPr>
          <p:sp>
            <p:nvSpPr>
              <p:cNvPr id="25" name="正方形/長方形 24"/>
              <p:cNvSpPr/>
              <p:nvPr/>
            </p:nvSpPr>
            <p:spPr>
              <a:xfrm>
                <a:off x="2243237" y="1917223"/>
                <a:ext cx="1095354" cy="514006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6" name="テキスト ボックス 25"/>
              <p:cNvSpPr txBox="1"/>
              <p:nvPr/>
            </p:nvSpPr>
            <p:spPr>
              <a:xfrm>
                <a:off x="2220835" y="1919451"/>
                <a:ext cx="114646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ja-JP" altLang="en-US" sz="1400" dirty="0" smtClean="0"/>
                  <a:t>誤りパターン</a:t>
                </a:r>
                <a:endParaRPr kumimoji="1" lang="en-US" altLang="ja-JP" sz="1400" dirty="0" smtClean="0"/>
              </a:p>
              <a:p>
                <a:pPr algn="ctr"/>
                <a:r>
                  <a:rPr kumimoji="1" lang="ja-JP" altLang="en-US" sz="1400" dirty="0" smtClean="0"/>
                  <a:t>変換器</a:t>
                </a:r>
                <a:endParaRPr kumimoji="1" lang="ja-JP" altLang="en-US" sz="1400" dirty="0"/>
              </a:p>
            </p:txBody>
          </p:sp>
        </p:grpSp>
        <p:cxnSp>
          <p:nvCxnSpPr>
            <p:cNvPr id="9" name="直線矢印コネクタ 8"/>
            <p:cNvCxnSpPr/>
            <p:nvPr/>
          </p:nvCxnSpPr>
          <p:spPr>
            <a:xfrm>
              <a:off x="3358344" y="2742560"/>
              <a:ext cx="2647" cy="43376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テキスト ボックス 9"/>
            <p:cNvSpPr txBox="1"/>
            <p:nvPr/>
          </p:nvSpPr>
          <p:spPr>
            <a:xfrm>
              <a:off x="1728778" y="3733888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/>
                <a:t>埋め込み前画像</a:t>
              </a:r>
            </a:p>
            <a:p>
              <a:endParaRPr lang="ja-JP" altLang="en-US" sz="1400" dirty="0"/>
            </a:p>
          </p:txBody>
        </p:sp>
        <p:pic>
          <p:nvPicPr>
            <p:cNvPr id="11" name="図 10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6277" y="2970365"/>
              <a:ext cx="696788" cy="696788"/>
            </a:xfrm>
            <a:prstGeom prst="rect">
              <a:avLst/>
            </a:prstGeom>
          </p:spPr>
        </p:pic>
        <p:sp>
          <p:nvSpPr>
            <p:cNvPr id="12" name="テキスト ボックス 11"/>
            <p:cNvSpPr txBox="1"/>
            <p:nvPr/>
          </p:nvSpPr>
          <p:spPr>
            <a:xfrm>
              <a:off x="3588178" y="3733888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埋め込み後画像</a:t>
              </a:r>
              <a:endParaRPr lang="ja-JP" altLang="en-US" sz="1400" dirty="0"/>
            </a:p>
            <a:p>
              <a:endParaRPr lang="ja-JP" altLang="en-US" sz="1400" dirty="0"/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3136388" y="2909822"/>
              <a:ext cx="466794" cy="76944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4400" dirty="0" smtClean="0"/>
                <a:t>⊕</a:t>
              </a:r>
              <a:endParaRPr kumimoji="1" lang="ja-JP" altLang="en-US" sz="4400" dirty="0"/>
            </a:p>
          </p:txBody>
        </p:sp>
        <p:cxnSp>
          <p:nvCxnSpPr>
            <p:cNvPr id="14" name="直線矢印コネクタ 13"/>
            <p:cNvCxnSpPr/>
            <p:nvPr/>
          </p:nvCxnSpPr>
          <p:spPr>
            <a:xfrm>
              <a:off x="2812211" y="3313622"/>
              <a:ext cx="3937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/>
            <p:cNvCxnSpPr/>
            <p:nvPr/>
          </p:nvCxnSpPr>
          <p:spPr>
            <a:xfrm>
              <a:off x="3513779" y="3317276"/>
              <a:ext cx="3937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/>
            <p:cNvCxnSpPr/>
            <p:nvPr/>
          </p:nvCxnSpPr>
          <p:spPr>
            <a:xfrm>
              <a:off x="4672295" y="3309165"/>
              <a:ext cx="3579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図 16" descr="LENNA.bmp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7678" y="1676086"/>
              <a:ext cx="696788" cy="696788"/>
            </a:xfrm>
            <a:prstGeom prst="rect">
              <a:avLst/>
            </a:prstGeom>
          </p:spPr>
        </p:pic>
        <p:sp>
          <p:nvSpPr>
            <p:cNvPr id="18" name="テキスト ボックス 17"/>
            <p:cNvSpPr txBox="1"/>
            <p:nvPr/>
          </p:nvSpPr>
          <p:spPr>
            <a:xfrm>
              <a:off x="4884375" y="2387542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埋め込み前画像</a:t>
              </a:r>
              <a:endParaRPr kumimoji="1" lang="ja-JP" altLang="en-US" sz="1400" dirty="0"/>
            </a:p>
          </p:txBody>
        </p:sp>
        <p:cxnSp>
          <p:nvCxnSpPr>
            <p:cNvPr id="19" name="直線矢印コネクタ 18"/>
            <p:cNvCxnSpPr/>
            <p:nvPr/>
          </p:nvCxnSpPr>
          <p:spPr>
            <a:xfrm>
              <a:off x="5604717" y="2688629"/>
              <a:ext cx="0" cy="36314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正方形/長方形 19"/>
            <p:cNvSpPr/>
            <p:nvPr/>
          </p:nvSpPr>
          <p:spPr>
            <a:xfrm>
              <a:off x="5027673" y="3055665"/>
              <a:ext cx="1298121" cy="523221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21" name="テキスト ボックス 20"/>
            <p:cNvSpPr txBox="1"/>
            <p:nvPr/>
          </p:nvSpPr>
          <p:spPr>
            <a:xfrm>
              <a:off x="5012365" y="3064000"/>
              <a:ext cx="13650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400" dirty="0" smtClean="0"/>
                <a:t>PSNR</a:t>
              </a:r>
              <a:r>
                <a:rPr kumimoji="1" lang="ja-JP" altLang="en-US" sz="1400" dirty="0" smtClean="0"/>
                <a:t>値，</a:t>
              </a:r>
              <a:r>
                <a:rPr lang="ja-JP" altLang="en-US" sz="1400" dirty="0" smtClean="0"/>
                <a:t>誤り率</a:t>
              </a:r>
              <a:endParaRPr lang="en-US" altLang="ja-JP" sz="1400" dirty="0" smtClean="0"/>
            </a:p>
            <a:p>
              <a:pPr algn="ctr"/>
              <a:r>
                <a:rPr kumimoji="1" lang="ja-JP" altLang="en-US" sz="1400" dirty="0" smtClean="0"/>
                <a:t>計算器</a:t>
              </a:r>
              <a:endParaRPr kumimoji="1" lang="ja-JP" altLang="en-US" sz="1400" dirty="0"/>
            </a:p>
          </p:txBody>
        </p:sp>
        <p:cxnSp>
          <p:nvCxnSpPr>
            <p:cNvPr id="22" name="直線矢印コネクタ 21"/>
            <p:cNvCxnSpPr/>
            <p:nvPr/>
          </p:nvCxnSpPr>
          <p:spPr>
            <a:xfrm>
              <a:off x="6365250" y="3309165"/>
              <a:ext cx="3579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円/楕円 22"/>
            <p:cNvSpPr/>
            <p:nvPr/>
          </p:nvSpPr>
          <p:spPr>
            <a:xfrm>
              <a:off x="6733447" y="3064000"/>
              <a:ext cx="1029665" cy="492002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4" name="テキスト ボックス 23"/>
            <p:cNvSpPr txBox="1"/>
            <p:nvPr/>
          </p:nvSpPr>
          <p:spPr>
            <a:xfrm>
              <a:off x="6845264" y="3045144"/>
              <a:ext cx="7528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400" dirty="0" smtClean="0">
                  <a:solidFill>
                    <a:srgbClr val="000000"/>
                  </a:solidFill>
                </a:rPr>
                <a:t>PSNR</a:t>
              </a:r>
              <a:r>
                <a:rPr kumimoji="1" lang="ja-JP" altLang="en-US" sz="1400" dirty="0" smtClean="0">
                  <a:solidFill>
                    <a:srgbClr val="000000"/>
                  </a:solidFill>
                </a:rPr>
                <a:t>値</a:t>
              </a:r>
              <a:endParaRPr kumimoji="1" lang="en-US" altLang="ja-JP" sz="1400" dirty="0" smtClean="0">
                <a:solidFill>
                  <a:srgbClr val="000000"/>
                </a:solidFill>
              </a:endParaRPr>
            </a:p>
            <a:p>
              <a:pPr algn="ctr"/>
              <a:r>
                <a:rPr lang="ja-JP" altLang="en-US" sz="1400" dirty="0" smtClean="0">
                  <a:solidFill>
                    <a:srgbClr val="000000"/>
                  </a:solidFill>
                </a:rPr>
                <a:t>誤り率</a:t>
              </a:r>
              <a:endParaRPr kumimoji="1" lang="ja-JP" altLang="en-US" sz="1400" dirty="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32" name="オブジェクト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3850855"/>
              </p:ext>
            </p:extLst>
          </p:nvPr>
        </p:nvGraphicFramePr>
        <p:xfrm>
          <a:off x="9532360" y="559443"/>
          <a:ext cx="1543308" cy="725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4" name="数式" r:id="rId6" imgW="1054100" imgH="495300" progId="Equation.3">
                  <p:embed/>
                </p:oleObj>
              </mc:Choice>
              <mc:Fallback>
                <p:oleObj name="数式" r:id="rId6" imgW="1054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532360" y="559443"/>
                        <a:ext cx="1543308" cy="725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5" name="サウンド 3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  <p:graphicFrame>
        <p:nvGraphicFramePr>
          <p:cNvPr id="36" name="オブジェクト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1364785"/>
              </p:ext>
            </p:extLst>
          </p:nvPr>
        </p:nvGraphicFramePr>
        <p:xfrm>
          <a:off x="-1668107" y="2610582"/>
          <a:ext cx="1208615" cy="725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5" name="数式" r:id="rId9" imgW="825500" imgH="495300" progId="Equation.3">
                  <p:embed/>
                </p:oleObj>
              </mc:Choice>
              <mc:Fallback>
                <p:oleObj name="数式" r:id="rId9" imgW="8255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-1668107" y="2610582"/>
                        <a:ext cx="1208615" cy="725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角丸四角形 36"/>
          <p:cNvSpPr/>
          <p:nvPr/>
        </p:nvSpPr>
        <p:spPr>
          <a:xfrm>
            <a:off x="1519512" y="3901038"/>
            <a:ext cx="3715968" cy="231014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2963810" y="3526809"/>
            <a:ext cx="824137" cy="374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 smtClean="0"/>
              <a:t>手順１</a:t>
            </a:r>
            <a:endParaRPr kumimoji="1" lang="ja-JP" altLang="en-US" u="sng" dirty="0"/>
          </a:p>
        </p:txBody>
      </p:sp>
    </p:spTree>
    <p:extLst>
      <p:ext uri="{BB962C8B-B14F-4D97-AF65-F5344CB8AC3E}">
        <p14:creationId xmlns:p14="http://schemas.microsoft.com/office/powerpoint/2010/main" val="111839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518"/>
    </mc:Choice>
    <mc:Fallback>
      <p:transition xmlns:p14="http://schemas.microsoft.com/office/powerpoint/2010/main" spd="slow" advTm="3151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実験手順</a:t>
            </a:r>
            <a:endParaRPr kumimoji="1" lang="ja-JP" altLang="en-US" dirty="0"/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61802" y="1587631"/>
            <a:ext cx="8229600" cy="47288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sz="2800" dirty="0" smtClean="0"/>
              <a:t>２．</a:t>
            </a:r>
            <a:r>
              <a:rPr lang="en-US" altLang="ja-JP" sz="2800" dirty="0" smtClean="0"/>
              <a:t> </a:t>
            </a:r>
            <a:r>
              <a:rPr lang="ja-JP" altLang="en-US" sz="2800" dirty="0" smtClean="0"/>
              <a:t>データの算出</a:t>
            </a:r>
            <a:endParaRPr lang="en-US" altLang="ja-JP" sz="2400" dirty="0" smtClean="0"/>
          </a:p>
          <a:p>
            <a:pPr marL="400050" lvl="1" indent="0">
              <a:buNone/>
            </a:pPr>
            <a:r>
              <a:rPr lang="ja-JP" altLang="en-US" sz="2400" dirty="0" smtClean="0"/>
              <a:t>　誤りパターン埋め込み前後の画像を比較し，</a:t>
            </a:r>
            <a:r>
              <a:rPr lang="en-US" altLang="ja-JP" sz="2400" dirty="0" smtClean="0"/>
              <a:t>PSNR</a:t>
            </a:r>
            <a:r>
              <a:rPr lang="ja-JP" altLang="en-US" sz="2400" dirty="0" smtClean="0"/>
              <a:t>値と誤り率を算出する</a:t>
            </a:r>
            <a:r>
              <a:rPr lang="en-US" altLang="ja-JP" sz="2400" dirty="0" smtClean="0"/>
              <a:t>.</a:t>
            </a:r>
            <a:endParaRPr lang="en-US" altLang="ja-JP" sz="2800" dirty="0" smtClean="0"/>
          </a:p>
        </p:txBody>
      </p:sp>
      <p:graphicFrame>
        <p:nvGraphicFramePr>
          <p:cNvPr id="6" name="オブジェクト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9712432"/>
              </p:ext>
            </p:extLst>
          </p:nvPr>
        </p:nvGraphicFramePr>
        <p:xfrm>
          <a:off x="11760447" y="961904"/>
          <a:ext cx="2364484" cy="641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84" name="数式" r:id="rId3" imgW="1498600" imgH="406400" progId="Equation.3">
                  <p:embed/>
                </p:oleObj>
              </mc:Choice>
              <mc:Fallback>
                <p:oleObj name="数式" r:id="rId3" imgW="14986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760447" y="961904"/>
                        <a:ext cx="2364484" cy="641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テキスト ボックス 6"/>
          <p:cNvSpPr txBox="1"/>
          <p:nvPr/>
        </p:nvSpPr>
        <p:spPr>
          <a:xfrm>
            <a:off x="9714099" y="1587631"/>
            <a:ext cx="644885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MSE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平均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二乗誤差，</a:t>
            </a:r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MAX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最大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ピクセル値（</a:t>
            </a:r>
            <a:r>
              <a:rPr lang="en-US" altLang="ja-JP" dirty="0">
                <a:latin typeface="Cambria Math"/>
                <a:ea typeface="ＭＳ 明朝"/>
                <a:cs typeface="Cambria Math"/>
              </a:rPr>
              <a:t>255</a:t>
            </a:r>
            <a:r>
              <a:rPr lang="ja-JP" altLang="en-US" dirty="0">
                <a:latin typeface="Cambria Math"/>
                <a:ea typeface="ＭＳ 明朝"/>
                <a:cs typeface="Cambria Math"/>
              </a:rPr>
              <a:t>）</a:t>
            </a:r>
            <a:endParaRPr lang="en-US" altLang="ja-JP" dirty="0">
              <a:latin typeface="Cambria Math"/>
              <a:ea typeface="ＭＳ 明朝"/>
              <a:cs typeface="Cambria Math"/>
            </a:endParaRPr>
          </a:p>
          <a:p>
            <a:pPr algn="ctr"/>
            <a:endParaRPr kumimoji="1" lang="ja-JP" altLang="en-US" sz="1600" dirty="0">
              <a:latin typeface="Cambria Math"/>
              <a:ea typeface="ＭＳ 明朝"/>
              <a:cs typeface="Cambria Math"/>
            </a:endParaRPr>
          </a:p>
        </p:txBody>
      </p:sp>
      <p:graphicFrame>
        <p:nvGraphicFramePr>
          <p:cNvPr id="8" name="オブジェクト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732904"/>
              </p:ext>
            </p:extLst>
          </p:nvPr>
        </p:nvGraphicFramePr>
        <p:xfrm>
          <a:off x="12225368" y="2152633"/>
          <a:ext cx="1239756" cy="6502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85" name="数式" r:id="rId5" imgW="749300" imgH="393700" progId="Equation.3">
                  <p:embed/>
                </p:oleObj>
              </mc:Choice>
              <mc:Fallback>
                <p:oleObj name="数式" r:id="rId5" imgW="749300" imgH="3937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25368" y="2152633"/>
                        <a:ext cx="1239756" cy="65024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テキスト ボックス 8"/>
          <p:cNvSpPr txBox="1"/>
          <p:nvPr/>
        </p:nvSpPr>
        <p:spPr>
          <a:xfrm>
            <a:off x="9714099" y="2802874"/>
            <a:ext cx="644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altLang="ja-JP" i="1" dirty="0" smtClean="0">
                <a:latin typeface="Cambria Math"/>
                <a:ea typeface="ＭＳ 明朝"/>
                <a:cs typeface="Cambria Math"/>
              </a:rPr>
              <a:t>d 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異なる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LSB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の数，</a:t>
            </a:r>
            <a:r>
              <a:rPr lang="en-US" altLang="ja-JP" dirty="0" smtClean="0">
                <a:latin typeface="Cambria Math"/>
                <a:ea typeface="ＭＳ 明朝"/>
                <a:cs typeface="Cambria Math"/>
              </a:rPr>
              <a:t>n : </a:t>
            </a:r>
            <a:r>
              <a:rPr lang="ja-JP" altLang="en-US" dirty="0" smtClean="0">
                <a:latin typeface="Cambria Math"/>
                <a:ea typeface="ＭＳ 明朝"/>
                <a:cs typeface="Cambria Math"/>
              </a:rPr>
              <a:t>画像の総ピクセル数</a:t>
            </a:r>
            <a:endParaRPr kumimoji="1" lang="ja-JP" altLang="en-US" sz="1600" dirty="0">
              <a:latin typeface="Cambria Math"/>
              <a:ea typeface="ＭＳ 明朝"/>
              <a:cs typeface="Cambria Math"/>
            </a:endParaRPr>
          </a:p>
        </p:txBody>
      </p:sp>
      <p:grpSp>
        <p:nvGrpSpPr>
          <p:cNvPr id="11" name="図形グループ 10"/>
          <p:cNvGrpSpPr/>
          <p:nvPr/>
        </p:nvGrpSpPr>
        <p:grpSpPr>
          <a:xfrm>
            <a:off x="1666983" y="3709538"/>
            <a:ext cx="6347169" cy="2581022"/>
            <a:chOff x="1415943" y="1676086"/>
            <a:chExt cx="6347169" cy="2581022"/>
          </a:xfrm>
        </p:grpSpPr>
        <p:grpSp>
          <p:nvGrpSpPr>
            <p:cNvPr id="12" name="図形グループ 11"/>
            <p:cNvGrpSpPr/>
            <p:nvPr/>
          </p:nvGrpSpPr>
          <p:grpSpPr>
            <a:xfrm>
              <a:off x="1415943" y="2183641"/>
              <a:ext cx="943487" cy="524977"/>
              <a:chOff x="497541" y="2067796"/>
              <a:chExt cx="1187355" cy="681545"/>
            </a:xfrm>
          </p:grpSpPr>
          <p:sp>
            <p:nvSpPr>
              <p:cNvPr id="34" name="正方形/長方形 33"/>
              <p:cNvSpPr/>
              <p:nvPr/>
            </p:nvSpPr>
            <p:spPr>
              <a:xfrm>
                <a:off x="532220" y="2067796"/>
                <a:ext cx="1124655" cy="667302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35" name="テキスト ボックス 34"/>
              <p:cNvSpPr txBox="1"/>
              <p:nvPr/>
            </p:nvSpPr>
            <p:spPr>
              <a:xfrm>
                <a:off x="497541" y="2070077"/>
                <a:ext cx="1187355" cy="6792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ja-JP" altLang="en-US" sz="1400" dirty="0" smtClean="0"/>
                  <a:t>メッセージ</a:t>
                </a:r>
                <a:endParaRPr kumimoji="1" lang="en-US" altLang="ja-JP" sz="1400" dirty="0" smtClean="0"/>
              </a:p>
              <a:p>
                <a:r>
                  <a:rPr kumimoji="1" lang="ja-JP" altLang="en-US" sz="1400" dirty="0" smtClean="0"/>
                  <a:t>生成器</a:t>
                </a:r>
                <a:endParaRPr kumimoji="1" lang="ja-JP" altLang="en-US" sz="1400" dirty="0"/>
              </a:p>
            </p:txBody>
          </p:sp>
        </p:grpSp>
        <p:pic>
          <p:nvPicPr>
            <p:cNvPr id="13" name="図 12" descr="LENNA.bmp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3259" y="2961931"/>
              <a:ext cx="696788" cy="696788"/>
            </a:xfrm>
            <a:prstGeom prst="rect">
              <a:avLst/>
            </a:prstGeom>
          </p:spPr>
        </p:pic>
        <p:cxnSp>
          <p:nvCxnSpPr>
            <p:cNvPr id="14" name="直線矢印コネクタ 13"/>
            <p:cNvCxnSpPr/>
            <p:nvPr/>
          </p:nvCxnSpPr>
          <p:spPr>
            <a:xfrm>
              <a:off x="2385009" y="2451829"/>
              <a:ext cx="40935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図形グループ 14"/>
            <p:cNvGrpSpPr/>
            <p:nvPr/>
          </p:nvGrpSpPr>
          <p:grpSpPr>
            <a:xfrm>
              <a:off x="2789809" y="2183645"/>
              <a:ext cx="1146468" cy="525448"/>
              <a:chOff x="2220835" y="1917223"/>
              <a:chExt cx="1146468" cy="525448"/>
            </a:xfrm>
          </p:grpSpPr>
          <p:sp>
            <p:nvSpPr>
              <p:cNvPr id="32" name="正方形/長方形 31"/>
              <p:cNvSpPr/>
              <p:nvPr/>
            </p:nvSpPr>
            <p:spPr>
              <a:xfrm>
                <a:off x="2243237" y="1917223"/>
                <a:ext cx="1095354" cy="514006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33" name="テキスト ボックス 32"/>
              <p:cNvSpPr txBox="1"/>
              <p:nvPr/>
            </p:nvSpPr>
            <p:spPr>
              <a:xfrm>
                <a:off x="2220835" y="1919451"/>
                <a:ext cx="114646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ja-JP" altLang="en-US" sz="1400" dirty="0" smtClean="0"/>
                  <a:t>誤りパターン</a:t>
                </a:r>
                <a:endParaRPr kumimoji="1" lang="en-US" altLang="ja-JP" sz="1400" dirty="0" smtClean="0"/>
              </a:p>
              <a:p>
                <a:pPr algn="ctr"/>
                <a:r>
                  <a:rPr kumimoji="1" lang="ja-JP" altLang="en-US" sz="1400" dirty="0" smtClean="0"/>
                  <a:t>変換器</a:t>
                </a:r>
                <a:endParaRPr kumimoji="1" lang="ja-JP" altLang="en-US" sz="1400" dirty="0"/>
              </a:p>
            </p:txBody>
          </p:sp>
        </p:grpSp>
        <p:cxnSp>
          <p:nvCxnSpPr>
            <p:cNvPr id="16" name="直線矢印コネクタ 15"/>
            <p:cNvCxnSpPr/>
            <p:nvPr/>
          </p:nvCxnSpPr>
          <p:spPr>
            <a:xfrm>
              <a:off x="3358344" y="2742560"/>
              <a:ext cx="2647" cy="43376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テキスト ボックス 16"/>
            <p:cNvSpPr txBox="1"/>
            <p:nvPr/>
          </p:nvSpPr>
          <p:spPr>
            <a:xfrm>
              <a:off x="1728778" y="3733888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/>
                <a:t>埋め込み前画像</a:t>
              </a:r>
            </a:p>
            <a:p>
              <a:endParaRPr lang="ja-JP" altLang="en-US" sz="1400" dirty="0"/>
            </a:p>
          </p:txBody>
        </p:sp>
        <p:pic>
          <p:nvPicPr>
            <p:cNvPr id="18" name="図 17" descr="LENNA.bmp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6277" y="2970365"/>
              <a:ext cx="696788" cy="696788"/>
            </a:xfrm>
            <a:prstGeom prst="rect">
              <a:avLst/>
            </a:prstGeom>
          </p:spPr>
        </p:pic>
        <p:sp>
          <p:nvSpPr>
            <p:cNvPr id="19" name="テキスト ボックス 18"/>
            <p:cNvSpPr txBox="1"/>
            <p:nvPr/>
          </p:nvSpPr>
          <p:spPr>
            <a:xfrm>
              <a:off x="3588178" y="3733888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埋め込み後画像</a:t>
              </a:r>
              <a:endParaRPr lang="ja-JP" altLang="en-US" sz="1400" dirty="0"/>
            </a:p>
            <a:p>
              <a:endParaRPr lang="ja-JP" altLang="en-US" sz="1400" dirty="0"/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3136388" y="2909822"/>
              <a:ext cx="466794" cy="76944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4400" dirty="0" smtClean="0"/>
                <a:t>⊕</a:t>
              </a:r>
              <a:endParaRPr kumimoji="1" lang="ja-JP" altLang="en-US" sz="4400" dirty="0"/>
            </a:p>
          </p:txBody>
        </p:sp>
        <p:cxnSp>
          <p:nvCxnSpPr>
            <p:cNvPr id="21" name="直線矢印コネクタ 20"/>
            <p:cNvCxnSpPr/>
            <p:nvPr/>
          </p:nvCxnSpPr>
          <p:spPr>
            <a:xfrm>
              <a:off x="2812211" y="3313622"/>
              <a:ext cx="3937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/>
            <p:cNvCxnSpPr/>
            <p:nvPr/>
          </p:nvCxnSpPr>
          <p:spPr>
            <a:xfrm>
              <a:off x="3513779" y="3317276"/>
              <a:ext cx="3937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/>
            <p:cNvCxnSpPr/>
            <p:nvPr/>
          </p:nvCxnSpPr>
          <p:spPr>
            <a:xfrm>
              <a:off x="4672295" y="3309165"/>
              <a:ext cx="3579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図 23" descr="LENNA.bmp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7678" y="1676086"/>
              <a:ext cx="696788" cy="696788"/>
            </a:xfrm>
            <a:prstGeom prst="rect">
              <a:avLst/>
            </a:prstGeom>
          </p:spPr>
        </p:pic>
        <p:sp>
          <p:nvSpPr>
            <p:cNvPr id="25" name="テキスト ボックス 24"/>
            <p:cNvSpPr txBox="1"/>
            <p:nvPr/>
          </p:nvSpPr>
          <p:spPr>
            <a:xfrm>
              <a:off x="4884375" y="2387542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埋め込み前画像</a:t>
              </a:r>
              <a:endParaRPr kumimoji="1" lang="ja-JP" altLang="en-US" sz="1400" dirty="0"/>
            </a:p>
          </p:txBody>
        </p:sp>
        <p:cxnSp>
          <p:nvCxnSpPr>
            <p:cNvPr id="26" name="直線矢印コネクタ 25"/>
            <p:cNvCxnSpPr/>
            <p:nvPr/>
          </p:nvCxnSpPr>
          <p:spPr>
            <a:xfrm>
              <a:off x="5604717" y="2688629"/>
              <a:ext cx="0" cy="36314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正方形/長方形 26"/>
            <p:cNvSpPr/>
            <p:nvPr/>
          </p:nvSpPr>
          <p:spPr>
            <a:xfrm>
              <a:off x="5027673" y="3055665"/>
              <a:ext cx="1298121" cy="523221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28" name="テキスト ボックス 27"/>
            <p:cNvSpPr txBox="1"/>
            <p:nvPr/>
          </p:nvSpPr>
          <p:spPr>
            <a:xfrm>
              <a:off x="5012365" y="3064000"/>
              <a:ext cx="13650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400" dirty="0" smtClean="0"/>
                <a:t>PSNR</a:t>
              </a:r>
              <a:r>
                <a:rPr kumimoji="1" lang="ja-JP" altLang="en-US" sz="1400" dirty="0" smtClean="0"/>
                <a:t>値，</a:t>
              </a:r>
              <a:r>
                <a:rPr lang="ja-JP" altLang="en-US" sz="1400" dirty="0" smtClean="0"/>
                <a:t>誤り率</a:t>
              </a:r>
              <a:endParaRPr lang="en-US" altLang="ja-JP" sz="1400" dirty="0" smtClean="0"/>
            </a:p>
            <a:p>
              <a:pPr algn="ctr"/>
              <a:r>
                <a:rPr kumimoji="1" lang="ja-JP" altLang="en-US" sz="1400" dirty="0" smtClean="0"/>
                <a:t>計算器</a:t>
              </a:r>
              <a:endParaRPr kumimoji="1" lang="ja-JP" altLang="en-US" sz="1400" dirty="0"/>
            </a:p>
          </p:txBody>
        </p:sp>
        <p:cxnSp>
          <p:nvCxnSpPr>
            <p:cNvPr id="29" name="直線矢印コネクタ 28"/>
            <p:cNvCxnSpPr/>
            <p:nvPr/>
          </p:nvCxnSpPr>
          <p:spPr>
            <a:xfrm>
              <a:off x="6365250" y="3309165"/>
              <a:ext cx="35798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円/楕円 29"/>
            <p:cNvSpPr/>
            <p:nvPr/>
          </p:nvSpPr>
          <p:spPr>
            <a:xfrm>
              <a:off x="6733447" y="3064000"/>
              <a:ext cx="1029665" cy="492002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テキスト ボックス 30"/>
            <p:cNvSpPr txBox="1"/>
            <p:nvPr/>
          </p:nvSpPr>
          <p:spPr>
            <a:xfrm>
              <a:off x="6845264" y="3045144"/>
              <a:ext cx="7528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1400" dirty="0" smtClean="0">
                  <a:solidFill>
                    <a:srgbClr val="000000"/>
                  </a:solidFill>
                </a:rPr>
                <a:t>PSNR</a:t>
              </a:r>
              <a:r>
                <a:rPr kumimoji="1" lang="ja-JP" altLang="en-US" sz="1400" dirty="0" smtClean="0">
                  <a:solidFill>
                    <a:srgbClr val="000000"/>
                  </a:solidFill>
                </a:rPr>
                <a:t>値</a:t>
              </a:r>
              <a:endParaRPr kumimoji="1" lang="en-US" altLang="ja-JP" sz="1400" dirty="0" smtClean="0">
                <a:solidFill>
                  <a:srgbClr val="000000"/>
                </a:solidFill>
              </a:endParaRPr>
            </a:p>
            <a:p>
              <a:pPr algn="ctr"/>
              <a:r>
                <a:rPr lang="ja-JP" altLang="en-US" sz="1400" dirty="0" smtClean="0">
                  <a:solidFill>
                    <a:srgbClr val="000000"/>
                  </a:solidFill>
                </a:rPr>
                <a:t>誤り率</a:t>
              </a:r>
              <a:endParaRPr kumimoji="1" lang="ja-JP" altLang="en-US" sz="1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6" name="角丸四角形 35"/>
          <p:cNvSpPr/>
          <p:nvPr/>
        </p:nvSpPr>
        <p:spPr>
          <a:xfrm>
            <a:off x="5187993" y="3641498"/>
            <a:ext cx="2893732" cy="213876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6193387" y="3300388"/>
            <a:ext cx="817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u="sng" dirty="0" smtClean="0"/>
              <a:t>手順</a:t>
            </a:r>
            <a:r>
              <a:rPr kumimoji="1" lang="en-US" altLang="ja-JP" u="sng" dirty="0" smtClean="0"/>
              <a:t>2</a:t>
            </a:r>
            <a:endParaRPr kumimoji="1" lang="ja-JP" altLang="en-US" u="sng" dirty="0"/>
          </a:p>
        </p:txBody>
      </p:sp>
    </p:spTree>
    <p:extLst>
      <p:ext uri="{BB962C8B-B14F-4D97-AF65-F5344CB8AC3E}">
        <p14:creationId xmlns:p14="http://schemas.microsoft.com/office/powerpoint/2010/main" val="605071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7"/>
    </mc:Choice>
    <mc:Fallback>
      <p:transition xmlns:p14="http://schemas.microsoft.com/office/powerpoint/2010/main" spd="slow" advTm="434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6"/>
</p:tagLst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ストーリー.thmx</Template>
  <TotalTime>2903</TotalTime>
  <Words>701</Words>
  <Application>Microsoft Macintosh PowerPoint</Application>
  <PresentationFormat>画面に合わせる (4:3)</PresentationFormat>
  <Paragraphs>268</Paragraphs>
  <Slides>15</Slides>
  <Notes>0</Notes>
  <HiddenSlides>4</HiddenSlides>
  <MMClips>10</MMClips>
  <ScaleCrop>false</ScaleCrop>
  <HeadingPairs>
    <vt:vector size="6" baseType="variant"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2</vt:i4>
      </vt:variant>
      <vt:variant>
        <vt:lpstr>スライド タイトル</vt:lpstr>
      </vt:variant>
      <vt:variant>
        <vt:i4>15</vt:i4>
      </vt:variant>
    </vt:vector>
  </HeadingPairs>
  <TitlesOfParts>
    <vt:vector size="18" baseType="lpstr">
      <vt:lpstr>ホワイト</vt:lpstr>
      <vt:lpstr>数式</vt:lpstr>
      <vt:lpstr>Microsoft 数式</vt:lpstr>
      <vt:lpstr>誤りパターン埋込み型ステガノグラフィにおける画質劣化の評価</vt:lpstr>
      <vt:lpstr>LSB法</vt:lpstr>
      <vt:lpstr>誤りパターン埋め込み法</vt:lpstr>
      <vt:lpstr>誤りテーブルを用いた変換</vt:lpstr>
      <vt:lpstr>本研究の目的</vt:lpstr>
      <vt:lpstr>Shalkwijkの数え上げ符号とは</vt:lpstr>
      <vt:lpstr>変換方法</vt:lpstr>
      <vt:lpstr>実験手順</vt:lpstr>
      <vt:lpstr>実験手順</vt:lpstr>
      <vt:lpstr>実験結果</vt:lpstr>
      <vt:lpstr>今後の予定</vt:lpstr>
      <vt:lpstr>実験結果（１）</vt:lpstr>
      <vt:lpstr>実験結果（３）</vt:lpstr>
      <vt:lpstr>変換方法</vt:lpstr>
      <vt:lpstr>LSB法と誤りパターン埋め込み法の比較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誤りパターン埋込み型ステガノグラフィにおける画質劣化の評価</dc:title>
  <dc:creator>索手 一平</dc:creator>
  <cp:lastModifiedBy>索手 一平</cp:lastModifiedBy>
  <cp:revision>142</cp:revision>
  <cp:lastPrinted>2013-10-28T06:13:27Z</cp:lastPrinted>
  <dcterms:created xsi:type="dcterms:W3CDTF">2013-10-26T06:25:13Z</dcterms:created>
  <dcterms:modified xsi:type="dcterms:W3CDTF">2013-10-29T05:32:24Z</dcterms:modified>
</cp:coreProperties>
</file>

<file path=docProps/thumbnail.jpeg>
</file>